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</p:sldIdLst>
  <p:sldSz cy="5143500" cx="9144000"/>
  <p:notesSz cx="6858000" cy="9144000"/>
  <p:embeddedFontLst>
    <p:embeddedFont>
      <p:font typeface="Montserrat SemiBold"/>
      <p:regular r:id="rId73"/>
      <p:bold r:id="rId74"/>
      <p:italic r:id="rId75"/>
      <p:boldItalic r:id="rId76"/>
    </p:embeddedFont>
    <p:embeddedFont>
      <p:font typeface="Roboto Black"/>
      <p:bold r:id="rId77"/>
      <p:boldItalic r:id="rId78"/>
    </p:embeddedFont>
    <p:embeddedFont>
      <p:font typeface="Montserrat Black"/>
      <p:bold r:id="rId79"/>
      <p:boldItalic r:id="rId80"/>
    </p:embeddedFont>
    <p:embeddedFont>
      <p:font typeface="Montserrat"/>
      <p:regular r:id="rId81"/>
      <p:bold r:id="rId82"/>
      <p:italic r:id="rId83"/>
      <p:boldItalic r:id="rId84"/>
    </p:embeddedFont>
    <p:embeddedFont>
      <p:font typeface="Montserrat Medium"/>
      <p:regular r:id="rId85"/>
      <p:bold r:id="rId86"/>
      <p:italic r:id="rId87"/>
      <p:boldItalic r:id="rId88"/>
    </p:embeddedFont>
    <p:embeddedFont>
      <p:font typeface="Roboto Light"/>
      <p:regular r:id="rId89"/>
      <p:bold r:id="rId90"/>
      <p:italic r:id="rId91"/>
      <p:boldItalic r:id="rId92"/>
    </p:embeddedFont>
    <p:embeddedFont>
      <p:font typeface="Montserrat ExtraBold"/>
      <p:bold r:id="rId93"/>
      <p:boldItalic r:id="rId94"/>
    </p:embeddedFont>
    <p:embeddedFont>
      <p:font typeface="Open Sans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E89A3CC-E136-4565-A9FD-1850483296D4}">
  <a:tblStyle styleId="{0E89A3CC-E136-4565-A9FD-1850483296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OpenSans-regular.fntdata"/><Relationship Id="rId94" Type="http://schemas.openxmlformats.org/officeDocument/2006/relationships/font" Target="fonts/MontserratExtraBold-boldItalic.fntdata"/><Relationship Id="rId97" Type="http://schemas.openxmlformats.org/officeDocument/2006/relationships/font" Target="fonts/OpenSans-italic.fntdata"/><Relationship Id="rId96" Type="http://schemas.openxmlformats.org/officeDocument/2006/relationships/font" Target="fonts/OpenSans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98" Type="http://schemas.openxmlformats.org/officeDocument/2006/relationships/font" Target="fonts/OpenSans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RobotoLight-italic.fntdata"/><Relationship Id="rId90" Type="http://schemas.openxmlformats.org/officeDocument/2006/relationships/font" Target="fonts/RobotoLight-bold.fntdata"/><Relationship Id="rId93" Type="http://schemas.openxmlformats.org/officeDocument/2006/relationships/font" Target="fonts/MontserratExtraBold-bold.fntdata"/><Relationship Id="rId92" Type="http://schemas.openxmlformats.org/officeDocument/2006/relationships/font" Target="fonts/RobotoLight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Montserrat-boldItalic.fntdata"/><Relationship Id="rId83" Type="http://schemas.openxmlformats.org/officeDocument/2006/relationships/font" Target="fonts/Montserrat-italic.fntdata"/><Relationship Id="rId86" Type="http://schemas.openxmlformats.org/officeDocument/2006/relationships/font" Target="fonts/MontserratMedium-bold.fntdata"/><Relationship Id="rId85" Type="http://schemas.openxmlformats.org/officeDocument/2006/relationships/font" Target="fonts/MontserratMedium-regular.fntdata"/><Relationship Id="rId88" Type="http://schemas.openxmlformats.org/officeDocument/2006/relationships/font" Target="fonts/MontserratMedium-boldItalic.fntdata"/><Relationship Id="rId87" Type="http://schemas.openxmlformats.org/officeDocument/2006/relationships/font" Target="fonts/MontserratMedium-italic.fntdata"/><Relationship Id="rId89" Type="http://schemas.openxmlformats.org/officeDocument/2006/relationships/font" Target="fonts/RobotoLight-regular.fntdata"/><Relationship Id="rId80" Type="http://schemas.openxmlformats.org/officeDocument/2006/relationships/font" Target="fonts/MontserratBlack-boldItalic.fntdata"/><Relationship Id="rId82" Type="http://schemas.openxmlformats.org/officeDocument/2006/relationships/font" Target="fonts/Montserrat-bold.fntdata"/><Relationship Id="rId81" Type="http://schemas.openxmlformats.org/officeDocument/2006/relationships/font" Target="fonts/Montserrat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SemiBold-regular.fntdata"/><Relationship Id="rId72" Type="http://schemas.openxmlformats.org/officeDocument/2006/relationships/slide" Target="slides/slide65.xml"/><Relationship Id="rId75" Type="http://schemas.openxmlformats.org/officeDocument/2006/relationships/font" Target="fonts/MontserratSemiBold-italic.fntdata"/><Relationship Id="rId74" Type="http://schemas.openxmlformats.org/officeDocument/2006/relationships/font" Target="fonts/MontserratSemiBold-bold.fntdata"/><Relationship Id="rId77" Type="http://schemas.openxmlformats.org/officeDocument/2006/relationships/font" Target="fonts/RobotoBlack-bold.fntdata"/><Relationship Id="rId76" Type="http://schemas.openxmlformats.org/officeDocument/2006/relationships/font" Target="fonts/MontserratSemiBold-boldItalic.fntdata"/><Relationship Id="rId79" Type="http://schemas.openxmlformats.org/officeDocument/2006/relationships/font" Target="fonts/MontserratBlack-bold.fntdata"/><Relationship Id="rId78" Type="http://schemas.openxmlformats.org/officeDocument/2006/relationships/font" Target="fonts/RobotoBlack-bold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70dd1bee_1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70dd1b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e59943482_0_3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e5994348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e59943482_0_4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8e5994348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e59943482_0_25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e5994348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e59943482_0_26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e5994348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e59943482_0_28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e5994348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e59943482_0_32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8e5994348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e59943482_0_35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e5994348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e59943482_0_36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e59943482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8e59943482_0_40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8e5994348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e59943482_0_41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8e59943482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f469a67e_0_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f469a6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e59943482_0_4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e5994348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e59943482_0_44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8e59943482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8e59943482_0_45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8e59943482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e59943482_0_19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8e5994348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5f469a67e_0_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5f469a6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e27fac8b0_0_13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e27fac8b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8e27fac8b0_0_21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8e27fac8b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8e59943482_0_51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8e59943482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8e27fac8b0_0_52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8e27fac8b0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e59943482_0_67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8e59943482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d5134c97d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d5134c9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e59943482_0_63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e59943482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8e27fac8b0_0_55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8e27fac8b0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8e59943482_0_70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8e59943482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e59943482_0_72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e59943482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8e27fac8b0_0_7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8e27fac8b0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e27fac8b0_0_73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e27fac8b0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e27fac8b0_0_79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e27fac8b0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e27fac8b0_0_80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8e27fac8b0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8e27fac8b0_0_1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8e27fac8b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6de4c7a7b5_0_35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6de4c7a7b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d5134c97d_0_5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d5134c97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e27fac8b0_0_113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8e27fac8b0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6de4c7a7b5_0_8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6de4c7a7b5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e27fac8b0_0_119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e27fac8b0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8e27fac8b0_0_124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8e27fac8b0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8e27fac8b0_0_126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8e27fac8b0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e27fac8b0_0_128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e27fac8b0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8e59943482_0_77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8e59943482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e59943482_0_79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e59943482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8e59943482_0_82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8e59943482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8e59943482_0_84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8e59943482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e27fac8b0_0_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e27fac8b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e59943482_0_87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e59943482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e59943482_0_89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8e59943482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8e59943482_0_96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8e59943482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e27fac8b0_0_130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e27fac8b0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8e27fac8b0_0_133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8e27fac8b0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8e27fac8b0_0_143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8e27fac8b0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8e27fac8b0_0_145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8e27fac8b0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8e27fac8b0_0_146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8e27fac8b0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8e27fac8b0_0_14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8e27fac8b0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8e27fac8b0_0_149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Google Shape;1401;g8e27fac8b0_0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e27fac8b0_0_5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e27fac8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8e27fac8b0_0_15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8e27fac8b0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8e27fac8b0_0_154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8e27fac8b0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f467c6f31e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7" name="Google Shape;1477;gf467c6f31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f467c6f31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3" name="Google Shape;1483;gf467c6f31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f467c6f31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3" name="Google Shape;1493;gf467c6f31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f467c6f31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5" name="Google Shape;1505;gf467c6f31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d5134c97d_0_8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d5134c97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e59943482_0_1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e599434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e59943482_0_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e5994348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">
  <p:cSld name="CUSTOM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">
  <p:cSld name="CUSTOM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2">
  <p:cSld name="TITLE_AND_BODY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/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" type="body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94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730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667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b="0" i="0" sz="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5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Работа на платформе»">
  <p:cSld name="CUSTOM_1_1_1_1_1_1_1_1_1_1_3_1_1_4_4_1_1_1_1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7" name="Google Shape;97;p27"/>
          <p:cNvPicPr preferRelativeResize="0"/>
          <p:nvPr/>
        </p:nvPicPr>
        <p:blipFill rotWithShape="1">
          <a:blip r:embed="rId3">
            <a:alphaModFix/>
          </a:blip>
          <a:srcRect b="0" l="0" r="-8260" t="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та на платформе">
  <p:cSld name="CUSTOM_1_1_1_1_1_1_1_1_1_1_3_1_1_4_1_1_1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8"/>
          <p:cNvPicPr preferRelativeResize="0"/>
          <p:nvPr/>
        </p:nvPicPr>
        <p:blipFill rotWithShape="1">
          <a:blip r:embed="rId2">
            <a:alphaModFix/>
          </a:blip>
          <a:srcRect b="440" l="0" r="-17813" t="-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8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Май 2021">
  <p:cSld name="CUSTOM_1_1_1_1_1_1_1_1_1_1_3_1_1_4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Скачать методичку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4" name="Google Shape;10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25" y="345875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9"/>
          <p:cNvSpPr txBox="1"/>
          <p:nvPr>
            <p:ph idx="1" type="subTitle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29"/>
          <p:cNvSpPr txBox="1"/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Повторение»">
  <p:cSld name="CUSTOM_1_1_1_1_1_1_1_1_1_1_3_1_1_4_4">
    <p:bg>
      <p:bgPr>
        <a:solidFill>
          <a:schemeClr val="accen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0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-1899" l="0" r="-8236" t="1900"/>
          <a:stretch/>
        </p:blipFill>
        <p:spPr>
          <a:xfrm>
            <a:off x="6801225" y="3159807"/>
            <a:ext cx="1822349" cy="15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Новая тема»">
  <p:cSld name="CUSTOM_1_1_1_1_1_1_1_1_1_1_3_1_1_4_4_1">
    <p:bg>
      <p:bgPr>
        <a:solidFill>
          <a:schemeClr val="accent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1" name="Google Shape;121;p31"/>
          <p:cNvPicPr preferRelativeResize="0"/>
          <p:nvPr/>
        </p:nvPicPr>
        <p:blipFill rotWithShape="1">
          <a:blip r:embed="rId3">
            <a:alphaModFix/>
          </a:blip>
          <a:srcRect b="-59" l="-11184" r="-21335" t="60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Обсуждение»">
  <p:cSld name="CUSTOM_1_1_1_1_1_1_1_1_1_1_3_1_1_4_4_1_1">
    <p:bg>
      <p:bgPr>
        <a:solidFill>
          <a:schemeClr val="accent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2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2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8" name="Google Shape;128;p32"/>
          <p:cNvPicPr preferRelativeResize="0"/>
          <p:nvPr/>
        </p:nvPicPr>
        <p:blipFill rotWithShape="1">
          <a:blip r:embed="rId3">
            <a:alphaModFix/>
          </a:blip>
          <a:srcRect b="0" l="0" r="-33743" t="-2827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Групповая работа»">
  <p:cSld name="CUSTOM_1_1_1_1_1_1_1_1_1_1_3_1_1_4_4_1_1_1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3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5" name="Google Shape;1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375" y="3011700"/>
            <a:ext cx="2748550" cy="16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Перерыв»">
  <p:cSld name="CUSTOM_1_1_1_1_1_1_1_1_1_1_3_1_1_4_4_1_1_1_1_1">
    <p:bg>
      <p:bgPr>
        <a:solidFill>
          <a:schemeClr val="accent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4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4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2" name="Google Shape;142;p34"/>
          <p:cNvPicPr preferRelativeResize="0"/>
          <p:nvPr/>
        </p:nvPicPr>
        <p:blipFill rotWithShape="1">
          <a:blip r:embed="rId3">
            <a:alphaModFix/>
          </a:blip>
          <a:srcRect b="0" l="-5793" r="-4350" t="0"/>
          <a:stretch/>
        </p:blipFill>
        <p:spPr>
          <a:xfrm>
            <a:off x="6589951" y="3011700"/>
            <a:ext cx="1950026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Физкультминутка»">
  <p:cSld name="CUSTOM_1_1_1_1_1_1_1_1_1_1_3_1_1_4_4_1_1_1_1_1_1">
    <p:bg>
      <p:bgPr>
        <a:solidFill>
          <a:schemeClr val="accent6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9" name="Google Shape;1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0113" y="3011700"/>
            <a:ext cx="2093949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Завершение урока»">
  <p:cSld name="CUSTOM_1_1_1_1_1_1_1_1_1_1_3_1_1_4_4_1_1_1_1_1_1_1">
    <p:bg>
      <p:bgPr>
        <a:solidFill>
          <a:schemeClr val="accent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6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6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56" name="Google Shape;1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Демонстрация работы»">
  <p:cSld name="CUSTOM_1_1_1_1_1_1_1_1_1_1_3_1_1_4_4_1_1_1_1_1_1_1_1">
    <p:bg>
      <p:bgPr>
        <a:solidFill>
          <a:srgbClr val="C291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7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37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63" name="Google Shape;163;p37"/>
          <p:cNvPicPr preferRelativeResize="0"/>
          <p:nvPr/>
        </p:nvPicPr>
        <p:blipFill rotWithShape="1">
          <a:blip r:embed="rId3">
            <a:alphaModFix/>
          </a:blip>
          <a:srcRect b="-6398" l="-3199" r="0" t="3865"/>
          <a:stretch/>
        </p:blipFill>
        <p:spPr>
          <a:xfrm>
            <a:off x="6768750" y="3069172"/>
            <a:ext cx="1606549" cy="15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May 2021">
  <p:cSld name="CUSTOM_1_1_1_1_1_1_1_1_1_1_3_1_1_4_3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ие">
  <p:cSld name="CUSTOM_1_1_1_1_1_1_1_1_1_1_3_1_1_4_2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9"/>
          <p:cNvPicPr preferRelativeResize="0"/>
          <p:nvPr/>
        </p:nvPicPr>
        <p:blipFill rotWithShape="1">
          <a:blip r:embed="rId2">
            <a:alphaModFix/>
          </a:blip>
          <a:srcRect b="-1899" l="0" r="-8236" t="1900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9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ие. Заголовок. Текст.">
  <p:cSld name="CUSTOM_1_1_1_1_1_1_1_1_1_1_3_1_1_4_2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40"/>
          <p:cNvPicPr preferRelativeResize="0"/>
          <p:nvPr/>
        </p:nvPicPr>
        <p:blipFill rotWithShape="1">
          <a:blip r:embed="rId2">
            <a:alphaModFix/>
          </a:blip>
          <a:srcRect b="-1899" l="0" r="-8236" t="1900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0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4" name="Google Shape;174;p40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суждение">
  <p:cSld name="CUSTOM_1_1_1_1_1_1_1_1_1_1_3_1_1_4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1"/>
          <p:cNvPicPr preferRelativeResize="0"/>
          <p:nvPr/>
        </p:nvPicPr>
        <p:blipFill rotWithShape="1">
          <a:blip r:embed="rId2">
            <a:alphaModFix/>
          </a:blip>
          <a:srcRect b="0" l="0" r="-33743" t="-2827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суждение. Заголовок. Текст.">
  <p:cSld name="CUSTOM_1_1_1_1_1_1_1_1_1_1_3_1_1_4_1_1_2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2"/>
          <p:cNvPicPr preferRelativeResize="0"/>
          <p:nvPr/>
        </p:nvPicPr>
        <p:blipFill rotWithShape="1">
          <a:blip r:embed="rId2">
            <a:alphaModFix/>
          </a:blip>
          <a:srcRect b="0" l="0" r="-33743" t="-2827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2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4" name="Google Shape;184;p42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">
  <p:cSld name="CUSTOM_1_1_1_1_1_1_1_1_1_1_3_1_1_4_1_1_1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43"/>
          <p:cNvPicPr preferRelativeResize="0"/>
          <p:nvPr/>
        </p:nvPicPr>
        <p:blipFill rotWithShape="1">
          <a:blip r:embed="rId2">
            <a:alphaModFix/>
          </a:blip>
          <a:srcRect b="-1306" l="-12762" r="-44222" t="-10338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3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. Заголовок. Текст.">
  <p:cSld name="CUSTOM_1_1_1_1_1_1_1_1_1_1_3_1_1_4_1_1_1_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44"/>
          <p:cNvPicPr preferRelativeResize="0"/>
          <p:nvPr/>
        </p:nvPicPr>
        <p:blipFill rotWithShape="1">
          <a:blip r:embed="rId2">
            <a:alphaModFix/>
          </a:blip>
          <a:srcRect b="-1306" l="-12762" r="-44222" t="-10338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44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4" name="Google Shape;194;p44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та на платформе. Заголовок. Текст.">
  <p:cSld name="CUSTOM_1_1_1_1_1_1_1_1_1_1_3_1_1_4_1_1_1_2_1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2">
            <a:alphaModFix/>
          </a:blip>
          <a:srcRect b="440" l="0" r="-17813" t="-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5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9" name="Google Shape;199;p45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0" name="Google Shape;200;p45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вершение урока">
  <p:cSld name="CUSTOM_1_1_1_1_1_1_1_1_1_1_3_1_1_4_1_1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6"/>
          <p:cNvPicPr preferRelativeResize="0"/>
          <p:nvPr/>
        </p:nvPicPr>
        <p:blipFill rotWithShape="1">
          <a:blip r:embed="rId2">
            <a:alphaModFix/>
          </a:blip>
          <a:srcRect b="0" l="300" r="-300" t="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вершение урока. Заголовок. Текст.">
  <p:cSld name="CUSTOM_1_1_1_1_1_1_1_1_1_1_3_1_1_4_1_1_1_1_2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7"/>
          <p:cNvPicPr preferRelativeResize="0"/>
          <p:nvPr/>
        </p:nvPicPr>
        <p:blipFill rotWithShape="1">
          <a:blip r:embed="rId2">
            <a:alphaModFix/>
          </a:blip>
          <a:srcRect b="0" l="300" r="-300" t="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7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0" name="Google Shape;210;p47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зкультминутка. Заголовок. Текст.">
  <p:cSld name="CUSTOM_1_1_1_1_1_1_1_1_1_1_3_1_1_4_1_1_1_1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8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Физультминутка</a:t>
            </a:r>
            <a:endParaRPr b="0" i="0" sz="1200" u="none" cap="none" strike="noStrik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4" name="Google Shape;214;p48"/>
          <p:cNvPicPr preferRelativeResize="0"/>
          <p:nvPr/>
        </p:nvPicPr>
        <p:blipFill rotWithShape="1">
          <a:blip r:embed="rId2">
            <a:alphaModFix/>
          </a:blip>
          <a:srcRect b="-714" l="-28329" r="-21483" t="-7557"/>
          <a:stretch/>
        </p:blipFill>
        <p:spPr>
          <a:xfrm>
            <a:off x="7948809" y="4394450"/>
            <a:ext cx="1129024" cy="6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8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6" name="Google Shape;216;p48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зкультминутка">
  <p:cSld name="CUSTOM_1_1_1_1_1_1_1_1_1_1_3_1_1_4_1_1_1_1_1_2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9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Перерыв</a:t>
            </a:r>
            <a:endParaRPr b="0" i="0" sz="1200" u="none" cap="none" strike="noStrik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0" name="Google Shape;220;p49"/>
          <p:cNvPicPr preferRelativeResize="0"/>
          <p:nvPr/>
        </p:nvPicPr>
        <p:blipFill rotWithShape="1">
          <a:blip r:embed="rId2">
            <a:alphaModFix/>
          </a:blip>
          <a:srcRect b="0" l="-5793" r="-4350" t="0"/>
          <a:stretch/>
        </p:blipFill>
        <p:spPr>
          <a:xfrm>
            <a:off x="8232112" y="4422325"/>
            <a:ext cx="722625" cy="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нстрация работы в редакторе">
  <p:cSld name="CUSTOM_1_1_1_1_1_1_1_1_1_1_3_1_1_4_1_1_1_1_1_2_1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50"/>
          <p:cNvPicPr preferRelativeResize="0"/>
          <p:nvPr/>
        </p:nvPicPr>
        <p:blipFill rotWithShape="1">
          <a:blip r:embed="rId2">
            <a:alphaModFix/>
          </a:blip>
          <a:srcRect b="-6398" l="-3199" r="0" t="3865"/>
          <a:stretch/>
        </p:blipFill>
        <p:spPr>
          <a:xfrm>
            <a:off x="8271116" y="4449368"/>
            <a:ext cx="596300" cy="5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0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повая работа">
  <p:cSld name="CUSTOM_1_1_1_1_1_1_1_1_1_1_3_1_1_4_1_1_1_1_1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51"/>
          <p:cNvPicPr preferRelativeResize="0"/>
          <p:nvPr/>
        </p:nvPicPr>
        <p:blipFill rotWithShape="1">
          <a:blip r:embed="rId2">
            <a:alphaModFix/>
          </a:blip>
          <a:srcRect b="0" l="-3857" r="-3289" t="-1646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повая работа. Заголовок. Текст.">
  <p:cSld name="CUSTOM_1_1_1_1_1_1_1_1_1_1_3_1_1_4_1_1_1_1_1_1_1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2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Групповая работа</a:t>
            </a:r>
            <a:endParaRPr b="0" i="0" sz="1200" u="none" cap="none" strike="noStrik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2" name="Google Shape;232;p52"/>
          <p:cNvPicPr preferRelativeResize="0"/>
          <p:nvPr/>
        </p:nvPicPr>
        <p:blipFill rotWithShape="1">
          <a:blip r:embed="rId2">
            <a:alphaModFix/>
          </a:blip>
          <a:srcRect b="0" l="-3857" r="-3289" t="-1646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2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4" name="Google Shape;234;p52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9" name="Google Shape;23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6"/>
          <p:cNvSpPr txBox="1"/>
          <p:nvPr>
            <p:ph type="title"/>
          </p:nvPr>
        </p:nvSpPr>
        <p:spPr>
          <a:xfrm>
            <a:off x="367025" y="367025"/>
            <a:ext cx="8417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 Black"/>
              <a:buNone/>
              <a:defRPr b="0" i="0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1" type="body"/>
          </p:nvPr>
        </p:nvSpPr>
        <p:spPr>
          <a:xfrm>
            <a:off x="367025" y="973450"/>
            <a:ext cx="84171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FF0000"/>
          </p15:clr>
        </p15:guide>
        <p15:guide id="2" orient="horz" pos="227">
          <p15:clr>
            <a:srgbClr val="FF0000"/>
          </p15:clr>
        </p15:guide>
        <p15:guide id="3" orient="horz" pos="3013">
          <p15:clr>
            <a:srgbClr val="FF0000"/>
          </p15:clr>
        </p15:guide>
        <p15:guide id="4" pos="5533">
          <p15:clr>
            <a:srgbClr val="FF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hyperlink" Target="https://docs.google.com/document/d/1WCtRpvdClPqvEaCakeIhnzBA71rB_mpdHpIx-mjNuK0/edit?usp=sharing" TargetMode="External"/><Relationship Id="rId6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3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jp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jp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66.png"/><Relationship Id="rId9" Type="http://schemas.openxmlformats.org/officeDocument/2006/relationships/hyperlink" Target="https://lms.alg.academy/level/update/113731" TargetMode="External"/><Relationship Id="rId5" Type="http://schemas.openxmlformats.org/officeDocument/2006/relationships/hyperlink" Target="https://mars.algoritmika.org/test-lesson/task?task=1430&amp;track=1&amp;level=2&amp;lang=ru-RU" TargetMode="External"/><Relationship Id="rId6" Type="http://schemas.openxmlformats.org/officeDocument/2006/relationships/hyperlink" Target="https://mars.algoritmika.az/test-lesson/task?task=13620&amp;track=1&amp;level=1&amp;lang=az-AZ&amp;referrerHost=https%3A%2F%2Flms.alg.academy" TargetMode="External"/><Relationship Id="rId7" Type="http://schemas.openxmlformats.org/officeDocument/2006/relationships/image" Target="../media/image19.png"/><Relationship Id="rId8" Type="http://schemas.openxmlformats.org/officeDocument/2006/relationships/image" Target="../media/image44.png"/><Relationship Id="rId11" Type="http://schemas.openxmlformats.org/officeDocument/2006/relationships/image" Target="../media/image46.png"/><Relationship Id="rId10" Type="http://schemas.openxmlformats.org/officeDocument/2006/relationships/hyperlink" Target="https://lms.alg.academy/level/update/113731" TargetMode="External"/><Relationship Id="rId12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Relationship Id="rId7" Type="http://schemas.openxmlformats.org/officeDocument/2006/relationships/image" Target="../media/image23.png"/><Relationship Id="rId8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Relationship Id="rId5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Relationship Id="rId5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Relationship Id="rId5" Type="http://schemas.openxmlformats.org/officeDocument/2006/relationships/image" Target="../media/image19.png"/><Relationship Id="rId6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Relationship Id="rId5" Type="http://schemas.openxmlformats.org/officeDocument/2006/relationships/image" Target="../media/image25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Relationship Id="rId5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jp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Relationship Id="rId4" Type="http://schemas.openxmlformats.org/officeDocument/2006/relationships/image" Target="../media/image66.png"/><Relationship Id="rId9" Type="http://schemas.openxmlformats.org/officeDocument/2006/relationships/image" Target="../media/image46.png"/><Relationship Id="rId5" Type="http://schemas.openxmlformats.org/officeDocument/2006/relationships/hyperlink" Target="https://mars.algoritmika.org/test-lesson/task?task=1430&amp;track=1&amp;level=2&amp;lang=ru-RU" TargetMode="External"/><Relationship Id="rId6" Type="http://schemas.openxmlformats.org/officeDocument/2006/relationships/hyperlink" Target="https://lms.alg.academy/task-preview/13620?track=1&amp;position=1" TargetMode="External"/><Relationship Id="rId7" Type="http://schemas.openxmlformats.org/officeDocument/2006/relationships/image" Target="../media/image19.png"/><Relationship Id="rId8" Type="http://schemas.openxmlformats.org/officeDocument/2006/relationships/image" Target="../media/image44.png"/><Relationship Id="rId10" Type="http://schemas.openxmlformats.org/officeDocument/2006/relationships/image" Target="../media/image2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png"/><Relationship Id="rId4" Type="http://schemas.openxmlformats.org/officeDocument/2006/relationships/image" Target="../media/image63.png"/><Relationship Id="rId5" Type="http://schemas.openxmlformats.org/officeDocument/2006/relationships/image" Target="../media/image67.jpg"/><Relationship Id="rId6" Type="http://schemas.openxmlformats.org/officeDocument/2006/relationships/image" Target="../media/image6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9.png"/><Relationship Id="rId4" Type="http://schemas.openxmlformats.org/officeDocument/2006/relationships/image" Target="../media/image63.png"/><Relationship Id="rId5" Type="http://schemas.openxmlformats.org/officeDocument/2006/relationships/image" Target="../media/image67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Relationship Id="rId4" Type="http://schemas.openxmlformats.org/officeDocument/2006/relationships/image" Target="../media/image35.jpg"/><Relationship Id="rId5" Type="http://schemas.openxmlformats.org/officeDocument/2006/relationships/image" Target="../media/image19.png"/><Relationship Id="rId6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gif"/><Relationship Id="rId4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gif"/><Relationship Id="rId4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jp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5"/>
          <p:cNvSpPr txBox="1"/>
          <p:nvPr/>
        </p:nvSpPr>
        <p:spPr>
          <a:xfrm>
            <a:off x="360000" y="1612706"/>
            <a:ext cx="4212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2. Lesson 2.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55"/>
          <p:cNvSpPr txBox="1"/>
          <p:nvPr/>
        </p:nvSpPr>
        <p:spPr>
          <a:xfrm>
            <a:off x="360000" y="2101750"/>
            <a:ext cx="84240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Interface design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" name="Google Shape;246;p55"/>
          <p:cNvSpPr txBox="1"/>
          <p:nvPr/>
        </p:nvSpPr>
        <p:spPr>
          <a:xfrm>
            <a:off x="360002" y="4152025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 to guidelines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994" y="4353486"/>
            <a:ext cx="266925" cy="2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5">
            <a:hlinkClick r:id="rId5"/>
          </p:cNvPr>
          <p:cNvSpPr/>
          <p:nvPr/>
        </p:nvSpPr>
        <p:spPr>
          <a:xfrm>
            <a:off x="247811" y="4152017"/>
            <a:ext cx="2211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5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000" y="360000"/>
            <a:ext cx="3053750" cy="6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4"/>
          <p:cNvSpPr txBox="1"/>
          <p:nvPr/>
        </p:nvSpPr>
        <p:spPr>
          <a:xfrm>
            <a:off x="360000" y="175175"/>
            <a:ext cx="7226400" cy="23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an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object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 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Property</a:t>
            </a:r>
            <a:r>
              <a:rPr lang="en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? Method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class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 you know ready-made object classes?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93" name="Google Shape;393;p6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94" name="Google Shape;394;p6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6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64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7" name="Google Shape;3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6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06" name="Google Shape;406;p6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65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5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 property</a:t>
            </a: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is a variable inside an object.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303975" y="939100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 method</a:t>
            </a: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 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is a function inside an object.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65"/>
          <p:cNvSpPr txBox="1"/>
          <p:nvPr/>
        </p:nvSpPr>
        <p:spPr>
          <a:xfrm>
            <a:off x="2353413" y="2077013"/>
            <a:ext cx="4424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It’s a turtle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65"/>
          <p:cNvSpPr txBox="1"/>
          <p:nvPr/>
        </p:nvSpPr>
        <p:spPr>
          <a:xfrm>
            <a:off x="302025" y="2926913"/>
            <a:ext cx="26319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 Black"/>
                <a:ea typeface="Montserrat Black"/>
                <a:cs typeface="Montserrat Black"/>
                <a:sym typeface="Montserrat Black"/>
              </a:rPr>
              <a:t>   </a:t>
            </a:r>
            <a:r>
              <a:rPr lang="en" sz="2800"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Object</a:t>
            </a:r>
            <a:endParaRPr sz="2800">
              <a:highlight>
                <a:srgbClr val="FFD53A"/>
              </a:highlight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Black"/>
                <a:ea typeface="Montserrat Black"/>
                <a:cs typeface="Montserrat Black"/>
                <a:sym typeface="Montserrat Black"/>
              </a:rPr>
              <a:t>Properties + Methods</a:t>
            </a:r>
            <a:endParaRPr sz="16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17" name="Google Shape;417;p65"/>
          <p:cNvSpPr txBox="1"/>
          <p:nvPr/>
        </p:nvSpPr>
        <p:spPr>
          <a:xfrm>
            <a:off x="3493163" y="2926913"/>
            <a:ext cx="3563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Object </a:t>
            </a:r>
            <a:r>
              <a:rPr lang="en" sz="2800">
                <a:solidFill>
                  <a:schemeClr val="dk1"/>
                </a:solidFill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class</a:t>
            </a:r>
            <a:endParaRPr sz="2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418" name="Google Shape;418;p65"/>
          <p:cNvCxnSpPr/>
          <p:nvPr/>
        </p:nvCxnSpPr>
        <p:spPr>
          <a:xfrm rot="10800000">
            <a:off x="4165613" y="2583063"/>
            <a:ext cx="194400" cy="375600"/>
          </a:xfrm>
          <a:prstGeom prst="straightConnector1">
            <a:avLst/>
          </a:prstGeom>
          <a:noFill/>
          <a:ln cap="flat" cmpd="sng" w="38100">
            <a:solidFill>
              <a:srgbClr val="833AE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65"/>
          <p:cNvSpPr/>
          <p:nvPr/>
        </p:nvSpPr>
        <p:spPr>
          <a:xfrm rot="5400000">
            <a:off x="3053902" y="1750838"/>
            <a:ext cx="1108500" cy="4802400"/>
          </a:xfrm>
          <a:prstGeom prst="leftBrace">
            <a:avLst>
              <a:gd fmla="val 10754" name="adj1"/>
              <a:gd fmla="val 42333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65"/>
          <p:cNvSpPr txBox="1"/>
          <p:nvPr/>
        </p:nvSpPr>
        <p:spPr>
          <a:xfrm>
            <a:off x="1296738" y="4174438"/>
            <a:ext cx="48024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Our knowledge about all these objects</a:t>
            </a:r>
            <a:endParaRPr sz="21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65"/>
          <p:cNvPicPr preferRelativeResize="0"/>
          <p:nvPr/>
        </p:nvPicPr>
        <p:blipFill rotWithShape="1">
          <a:blip r:embed="rId5">
            <a:alphaModFix/>
          </a:blip>
          <a:srcRect b="0" l="0" r="5114" t="0"/>
          <a:stretch/>
        </p:blipFill>
        <p:spPr>
          <a:xfrm>
            <a:off x="691397" y="2005825"/>
            <a:ext cx="1549053" cy="99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65"/>
          <p:cNvCxnSpPr/>
          <p:nvPr/>
        </p:nvCxnSpPr>
        <p:spPr>
          <a:xfrm>
            <a:off x="302025" y="1903025"/>
            <a:ext cx="72390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6"/>
          <p:cNvSpPr txBox="1"/>
          <p:nvPr/>
        </p:nvSpPr>
        <p:spPr>
          <a:xfrm>
            <a:off x="360000" y="175175"/>
            <a:ext cx="7226400" cy="23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does a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class 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consist of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 </a:t>
            </a:r>
            <a:r>
              <a:rPr lang="en" sz="3000" u="sng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create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a class?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28" name="Google Shape;428;p6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29" name="Google Shape;429;p6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66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6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41" name="Google Shape;441;p6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67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67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49" name="Google Shape;449;p67"/>
          <p:cNvSpPr txBox="1"/>
          <p:nvPr/>
        </p:nvSpPr>
        <p:spPr>
          <a:xfrm>
            <a:off x="233275" y="674075"/>
            <a:ext cx="72351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create a class, we need to do the following: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the constructor that define the characteristics of an instance of the class;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managing an instance.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67"/>
          <p:cNvSpPr txBox="1"/>
          <p:nvPr/>
        </p:nvSpPr>
        <p:spPr>
          <a:xfrm>
            <a:off x="233275" y="2143500"/>
            <a:ext cx="50670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        = title_text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67"/>
          <p:cNvSpPr/>
          <p:nvPr/>
        </p:nvSpPr>
        <p:spPr>
          <a:xfrm>
            <a:off x="1030950" y="2241175"/>
            <a:ext cx="14343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Class name</a:t>
            </a:r>
            <a:endParaRPr sz="1200"/>
          </a:p>
        </p:txBody>
      </p:sp>
      <p:sp>
        <p:nvSpPr>
          <p:cNvPr id="452" name="Google Shape;452;p67"/>
          <p:cNvSpPr/>
          <p:nvPr/>
        </p:nvSpPr>
        <p:spPr>
          <a:xfrm>
            <a:off x="3168000" y="2678200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453" name="Google Shape;453;p67"/>
          <p:cNvSpPr/>
          <p:nvPr/>
        </p:nvSpPr>
        <p:spPr>
          <a:xfrm>
            <a:off x="3788350" y="3064600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454" name="Google Shape;454;p67"/>
          <p:cNvSpPr/>
          <p:nvPr/>
        </p:nvSpPr>
        <p:spPr>
          <a:xfrm>
            <a:off x="1975750" y="3061850"/>
            <a:ext cx="16101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Property name</a:t>
            </a:r>
            <a:endParaRPr sz="1200"/>
          </a:p>
        </p:txBody>
      </p:sp>
      <p:sp>
        <p:nvSpPr>
          <p:cNvPr id="455" name="Google Shape;455;p67"/>
          <p:cNvSpPr/>
          <p:nvPr/>
        </p:nvSpPr>
        <p:spPr>
          <a:xfrm>
            <a:off x="1287725" y="3504300"/>
            <a:ext cx="15585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Method name</a:t>
            </a:r>
            <a:endParaRPr sz="1200"/>
          </a:p>
        </p:txBody>
      </p:sp>
      <p:sp>
        <p:nvSpPr>
          <p:cNvPr id="456" name="Google Shape;456;p67"/>
          <p:cNvSpPr/>
          <p:nvPr/>
        </p:nvSpPr>
        <p:spPr>
          <a:xfrm>
            <a:off x="1287725" y="3882525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sp>
        <p:nvSpPr>
          <p:cNvPr id="457" name="Google Shape;457;p67"/>
          <p:cNvSpPr/>
          <p:nvPr/>
        </p:nvSpPr>
        <p:spPr>
          <a:xfrm>
            <a:off x="1287725" y="4260750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cxnSp>
        <p:nvCxnSpPr>
          <p:cNvPr id="458" name="Google Shape;458;p67"/>
          <p:cNvCxnSpPr/>
          <p:nvPr/>
        </p:nvCxnSpPr>
        <p:spPr>
          <a:xfrm>
            <a:off x="762000" y="2590200"/>
            <a:ext cx="0" cy="210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67"/>
          <p:cNvCxnSpPr/>
          <p:nvPr/>
        </p:nvCxnSpPr>
        <p:spPr>
          <a:xfrm>
            <a:off x="1221450" y="2980775"/>
            <a:ext cx="0" cy="39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67"/>
          <p:cNvCxnSpPr/>
          <p:nvPr/>
        </p:nvCxnSpPr>
        <p:spPr>
          <a:xfrm>
            <a:off x="1205750" y="3782700"/>
            <a:ext cx="0" cy="856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67"/>
          <p:cNvSpPr txBox="1"/>
          <p:nvPr/>
        </p:nvSpPr>
        <p:spPr>
          <a:xfrm>
            <a:off x="5036738" y="4070750"/>
            <a:ext cx="2706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 </a:t>
            </a:r>
            <a:r>
              <a:rPr lang="en" u="sng">
                <a:latin typeface="Montserrat ExtraBold"/>
                <a:ea typeface="Montserrat ExtraBold"/>
                <a:cs typeface="Montserrat ExtraBold"/>
                <a:sym typeface="Montserrat ExtraBold"/>
              </a:rPr>
              <a:t>constructor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u="sng">
                <a:latin typeface="Montserrat ExtraBold"/>
                <a:ea typeface="Montserrat ExtraBold"/>
                <a:cs typeface="Montserrat ExtraBold"/>
                <a:sym typeface="Montserrat ExtraBold"/>
              </a:rPr>
              <a:t>self</a:t>
            </a:r>
            <a:r>
              <a:rPr lang="en"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6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67" name="Google Shape;467;p6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6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68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8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5" name="Google Shape;475;p68"/>
          <p:cNvSpPr txBox="1"/>
          <p:nvPr/>
        </p:nvSpPr>
        <p:spPr>
          <a:xfrm>
            <a:off x="233275" y="674075"/>
            <a:ext cx="72351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create a class, we need to do the following: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the constructor that define the characteristics of an instance of the class;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managing an instance.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68"/>
          <p:cNvSpPr txBox="1"/>
          <p:nvPr/>
        </p:nvSpPr>
        <p:spPr>
          <a:xfrm>
            <a:off x="233275" y="2143500"/>
            <a:ext cx="50670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        = title_text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7" name="Google Shape;477;p68"/>
          <p:cNvSpPr/>
          <p:nvPr/>
        </p:nvSpPr>
        <p:spPr>
          <a:xfrm>
            <a:off x="1030950" y="2241175"/>
            <a:ext cx="14343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Class name</a:t>
            </a:r>
            <a:endParaRPr sz="1200"/>
          </a:p>
        </p:txBody>
      </p:sp>
      <p:sp>
        <p:nvSpPr>
          <p:cNvPr id="478" name="Google Shape;478;p68"/>
          <p:cNvSpPr/>
          <p:nvPr/>
        </p:nvSpPr>
        <p:spPr>
          <a:xfrm>
            <a:off x="3168000" y="2678200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479" name="Google Shape;479;p68"/>
          <p:cNvSpPr/>
          <p:nvPr/>
        </p:nvSpPr>
        <p:spPr>
          <a:xfrm>
            <a:off x="3788350" y="3064600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480" name="Google Shape;480;p68"/>
          <p:cNvSpPr/>
          <p:nvPr/>
        </p:nvSpPr>
        <p:spPr>
          <a:xfrm>
            <a:off x="1975750" y="3061850"/>
            <a:ext cx="16101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Property name</a:t>
            </a:r>
            <a:endParaRPr sz="1200"/>
          </a:p>
        </p:txBody>
      </p:sp>
      <p:sp>
        <p:nvSpPr>
          <p:cNvPr id="481" name="Google Shape;481;p68"/>
          <p:cNvSpPr/>
          <p:nvPr/>
        </p:nvSpPr>
        <p:spPr>
          <a:xfrm>
            <a:off x="1287725" y="3504300"/>
            <a:ext cx="15585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Method name</a:t>
            </a:r>
            <a:endParaRPr sz="1200"/>
          </a:p>
        </p:txBody>
      </p:sp>
      <p:sp>
        <p:nvSpPr>
          <p:cNvPr id="482" name="Google Shape;482;p68"/>
          <p:cNvSpPr/>
          <p:nvPr/>
        </p:nvSpPr>
        <p:spPr>
          <a:xfrm>
            <a:off x="1287725" y="3882525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sp>
        <p:nvSpPr>
          <p:cNvPr id="483" name="Google Shape;483;p68"/>
          <p:cNvSpPr/>
          <p:nvPr/>
        </p:nvSpPr>
        <p:spPr>
          <a:xfrm>
            <a:off x="1287725" y="4260750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cxnSp>
        <p:nvCxnSpPr>
          <p:cNvPr id="484" name="Google Shape;484;p68"/>
          <p:cNvCxnSpPr/>
          <p:nvPr/>
        </p:nvCxnSpPr>
        <p:spPr>
          <a:xfrm>
            <a:off x="762000" y="2590200"/>
            <a:ext cx="0" cy="210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68"/>
          <p:cNvCxnSpPr/>
          <p:nvPr/>
        </p:nvCxnSpPr>
        <p:spPr>
          <a:xfrm>
            <a:off x="1221450" y="2980775"/>
            <a:ext cx="0" cy="39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68"/>
          <p:cNvCxnSpPr/>
          <p:nvPr/>
        </p:nvCxnSpPr>
        <p:spPr>
          <a:xfrm>
            <a:off x="1205750" y="3782700"/>
            <a:ext cx="0" cy="856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68"/>
          <p:cNvSpPr/>
          <p:nvPr/>
        </p:nvSpPr>
        <p:spPr>
          <a:xfrm>
            <a:off x="5367625" y="2588550"/>
            <a:ext cx="134400" cy="80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8"/>
          <p:cNvSpPr txBox="1"/>
          <p:nvPr/>
        </p:nvSpPr>
        <p:spPr>
          <a:xfrm>
            <a:off x="5502025" y="2402800"/>
            <a:ext cx="23685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special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function that creates an instance of a class with the specified properties.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68"/>
          <p:cNvSpPr txBox="1"/>
          <p:nvPr/>
        </p:nvSpPr>
        <p:spPr>
          <a:xfrm>
            <a:off x="5502225" y="3919275"/>
            <a:ext cx="1734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0" name="Google Shape;490;p68"/>
          <p:cNvSpPr txBox="1"/>
          <p:nvPr/>
        </p:nvSpPr>
        <p:spPr>
          <a:xfrm>
            <a:off x="5125350" y="4473975"/>
            <a:ext cx="2813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Two underscores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68"/>
          <p:cNvSpPr/>
          <p:nvPr/>
        </p:nvSpPr>
        <p:spPr>
          <a:xfrm>
            <a:off x="5601825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8"/>
          <p:cNvSpPr/>
          <p:nvPr/>
        </p:nvSpPr>
        <p:spPr>
          <a:xfrm>
            <a:off x="5792725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8"/>
          <p:cNvSpPr/>
          <p:nvPr/>
        </p:nvSpPr>
        <p:spPr>
          <a:xfrm>
            <a:off x="6692397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8"/>
          <p:cNvSpPr/>
          <p:nvPr/>
        </p:nvSpPr>
        <p:spPr>
          <a:xfrm>
            <a:off x="6872401" y="4190075"/>
            <a:ext cx="1929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6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00" name="Google Shape;500;p6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69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3" name="Google Shape;5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9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08" name="Google Shape;508;p69"/>
          <p:cNvSpPr txBox="1"/>
          <p:nvPr/>
        </p:nvSpPr>
        <p:spPr>
          <a:xfrm>
            <a:off x="233275" y="674075"/>
            <a:ext cx="72351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create a class, we need to do the following: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 the constructor that define the characteristics of an instance of the class;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managing an instance.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9"/>
          <p:cNvSpPr txBox="1"/>
          <p:nvPr/>
        </p:nvSpPr>
        <p:spPr>
          <a:xfrm>
            <a:off x="233275" y="2143500"/>
            <a:ext cx="50670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        = title_text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9"/>
          <p:cNvSpPr/>
          <p:nvPr/>
        </p:nvSpPr>
        <p:spPr>
          <a:xfrm>
            <a:off x="1030950" y="2241175"/>
            <a:ext cx="14343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Class name</a:t>
            </a:r>
            <a:endParaRPr sz="1200"/>
          </a:p>
        </p:txBody>
      </p:sp>
      <p:sp>
        <p:nvSpPr>
          <p:cNvPr id="511" name="Google Shape;511;p69"/>
          <p:cNvSpPr/>
          <p:nvPr/>
        </p:nvSpPr>
        <p:spPr>
          <a:xfrm>
            <a:off x="3168000" y="2678200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512" name="Google Shape;512;p69"/>
          <p:cNvSpPr/>
          <p:nvPr/>
        </p:nvSpPr>
        <p:spPr>
          <a:xfrm>
            <a:off x="3788350" y="3064600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513" name="Google Shape;513;p69"/>
          <p:cNvSpPr/>
          <p:nvPr/>
        </p:nvSpPr>
        <p:spPr>
          <a:xfrm>
            <a:off x="1975750" y="3061850"/>
            <a:ext cx="16101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Property name</a:t>
            </a:r>
            <a:endParaRPr sz="1200"/>
          </a:p>
        </p:txBody>
      </p:sp>
      <p:sp>
        <p:nvSpPr>
          <p:cNvPr id="514" name="Google Shape;514;p69"/>
          <p:cNvSpPr/>
          <p:nvPr/>
        </p:nvSpPr>
        <p:spPr>
          <a:xfrm>
            <a:off x="1287725" y="3504300"/>
            <a:ext cx="15585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Method name</a:t>
            </a:r>
            <a:endParaRPr sz="1200"/>
          </a:p>
        </p:txBody>
      </p:sp>
      <p:sp>
        <p:nvSpPr>
          <p:cNvPr id="515" name="Google Shape;515;p69"/>
          <p:cNvSpPr/>
          <p:nvPr/>
        </p:nvSpPr>
        <p:spPr>
          <a:xfrm>
            <a:off x="1287725" y="3882525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sp>
        <p:nvSpPr>
          <p:cNvPr id="516" name="Google Shape;516;p69"/>
          <p:cNvSpPr/>
          <p:nvPr/>
        </p:nvSpPr>
        <p:spPr>
          <a:xfrm>
            <a:off x="1287725" y="4260750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cxnSp>
        <p:nvCxnSpPr>
          <p:cNvPr id="517" name="Google Shape;517;p69"/>
          <p:cNvCxnSpPr/>
          <p:nvPr/>
        </p:nvCxnSpPr>
        <p:spPr>
          <a:xfrm>
            <a:off x="762000" y="2590200"/>
            <a:ext cx="0" cy="210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69"/>
          <p:cNvCxnSpPr/>
          <p:nvPr/>
        </p:nvCxnSpPr>
        <p:spPr>
          <a:xfrm>
            <a:off x="1221450" y="2980775"/>
            <a:ext cx="0" cy="39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69"/>
          <p:cNvCxnSpPr/>
          <p:nvPr/>
        </p:nvCxnSpPr>
        <p:spPr>
          <a:xfrm>
            <a:off x="1205750" y="3782700"/>
            <a:ext cx="0" cy="856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69"/>
          <p:cNvSpPr txBox="1"/>
          <p:nvPr/>
        </p:nvSpPr>
        <p:spPr>
          <a:xfrm>
            <a:off x="5419475" y="2500500"/>
            <a:ext cx="23439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self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parameter indicating the object to which the method is applied.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self.property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is a property of the object to which the method is applied.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0"/>
          <p:cNvSpPr txBox="1"/>
          <p:nvPr/>
        </p:nvSpPr>
        <p:spPr>
          <a:xfrm>
            <a:off x="360000" y="175175"/>
            <a:ext cx="7226400" cy="23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windowed application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does it consist of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26" name="Google Shape;526;p7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27" name="Google Shape;527;p7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70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7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25" y="2979075"/>
            <a:ext cx="3221441" cy="1712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7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40" name="Google Shape;540;p7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2" name="Google Shape;542;p71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3" name="Google Shape;54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7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1"/>
          <p:cNvSpPr txBox="1"/>
          <p:nvPr/>
        </p:nvSpPr>
        <p:spPr>
          <a:xfrm>
            <a:off x="303975" y="175175"/>
            <a:ext cx="72351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 windowed application</a:t>
            </a: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computer program that interacts with the user through a </a:t>
            </a:r>
            <a:r>
              <a:rPr b="1"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graphical interface.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71"/>
          <p:cNvSpPr txBox="1"/>
          <p:nvPr/>
        </p:nvSpPr>
        <p:spPr>
          <a:xfrm>
            <a:off x="289425" y="1375650"/>
            <a:ext cx="7264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standard windowed application consists of the following: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main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window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controls (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widgets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),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additional windows (optional).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71"/>
          <p:cNvSpPr txBox="1"/>
          <p:nvPr/>
        </p:nvSpPr>
        <p:spPr>
          <a:xfrm>
            <a:off x="3744255" y="3100800"/>
            <a:ext cx="188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Main window</a:t>
            </a:r>
            <a:endParaRPr i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0" name="Google Shape;550;p71"/>
          <p:cNvCxnSpPr/>
          <p:nvPr/>
        </p:nvCxnSpPr>
        <p:spPr>
          <a:xfrm rot="10800000">
            <a:off x="3646179" y="2979080"/>
            <a:ext cx="264300" cy="15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1" name="Google Shape;551;p71"/>
          <p:cNvSpPr txBox="1"/>
          <p:nvPr/>
        </p:nvSpPr>
        <p:spPr>
          <a:xfrm>
            <a:off x="3744255" y="3704600"/>
            <a:ext cx="188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ontserrat"/>
                <a:ea typeface="Montserrat"/>
                <a:cs typeface="Montserrat"/>
                <a:sym typeface="Montserrat"/>
              </a:rPr>
              <a:t>Additional window</a:t>
            </a:r>
            <a:endParaRPr i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2" name="Google Shape;552;p71"/>
          <p:cNvCxnSpPr/>
          <p:nvPr/>
        </p:nvCxnSpPr>
        <p:spPr>
          <a:xfrm rot="10800000">
            <a:off x="3260550" y="3471800"/>
            <a:ext cx="581100" cy="26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71"/>
          <p:cNvCxnSpPr>
            <a:stCxn id="554" idx="1"/>
          </p:cNvCxnSpPr>
          <p:nvPr/>
        </p:nvCxnSpPr>
        <p:spPr>
          <a:xfrm rot="10800000">
            <a:off x="2987955" y="4388400"/>
            <a:ext cx="756300" cy="39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71"/>
          <p:cNvSpPr txBox="1"/>
          <p:nvPr/>
        </p:nvSpPr>
        <p:spPr>
          <a:xfrm>
            <a:off x="3744255" y="4652550"/>
            <a:ext cx="188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latin typeface="Montserrat"/>
                <a:ea typeface="Montserrat"/>
                <a:cs typeface="Montserrat"/>
                <a:sym typeface="Montserrat"/>
              </a:rPr>
              <a:t>Widgets</a:t>
            </a:r>
            <a:endParaRPr i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5" name="Google Shape;555;p71"/>
          <p:cNvCxnSpPr>
            <a:stCxn id="554" idx="1"/>
          </p:cNvCxnSpPr>
          <p:nvPr/>
        </p:nvCxnSpPr>
        <p:spPr>
          <a:xfrm rot="10800000">
            <a:off x="2984955" y="3692400"/>
            <a:ext cx="759300" cy="109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71"/>
          <p:cNvCxnSpPr>
            <a:stCxn id="554" idx="1"/>
          </p:cNvCxnSpPr>
          <p:nvPr/>
        </p:nvCxnSpPr>
        <p:spPr>
          <a:xfrm rot="10800000">
            <a:off x="1310955" y="4471200"/>
            <a:ext cx="2433300" cy="312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 txBox="1"/>
          <p:nvPr/>
        </p:nvSpPr>
        <p:spPr>
          <a:xfrm>
            <a:off x="360000" y="175175"/>
            <a:ext cx="7226400" cy="23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 </a:t>
            </a:r>
            <a:r>
              <a:rPr lang="en" sz="3000" u="sng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create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an app?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widgets do you know?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62" name="Google Shape;562;p7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63" name="Google Shape;563;p7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5" name="Google Shape;565;p72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6" name="Google Shape;56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7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75" name="Google Shape;575;p7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73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8" name="Google Shape;5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7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3"/>
          <p:cNvSpPr txBox="1"/>
          <p:nvPr/>
        </p:nvSpPr>
        <p:spPr>
          <a:xfrm>
            <a:off x="303975" y="175175"/>
            <a:ext cx="72351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PyQt5</a:t>
            </a: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–– 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cross-platform library for building windowed applications.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73"/>
          <p:cNvSpPr txBox="1"/>
          <p:nvPr/>
        </p:nvSpPr>
        <p:spPr>
          <a:xfrm>
            <a:off x="236725" y="1247400"/>
            <a:ext cx="72351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PyQt5.QtCore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Qt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PyQt5.QtWidgets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QApplication, QWidget, QPushButton, QLabel, QVBoxLayout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584" name="Google Shape;584;p73"/>
          <p:cNvGraphicFramePr/>
          <p:nvPr/>
        </p:nvGraphicFramePr>
        <p:xfrm>
          <a:off x="303975" y="205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{0E89A3CC-E136-4565-A9FD-1850483296D4}</a:tableStyleId>
              </a:tblPr>
              <a:tblGrid>
                <a:gridCol w="3717950"/>
                <a:gridCol w="2082625"/>
              </a:tblGrid>
              <a:tr h="37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Designation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Application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QApplication</a:t>
                      </a:r>
                      <a:endParaRPr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Application window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QWidget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Label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QLabel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Button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QPushButton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Vertical guide line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QVBoxLayout</a:t>
                      </a:r>
                      <a:endParaRPr sz="1600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6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6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538" y="1513099"/>
            <a:ext cx="2237575" cy="211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2. 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Interface design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388350" y="1224150"/>
            <a:ext cx="53760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Test application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388350" y="118465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Discussion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7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90" name="Google Shape;590;p7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74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3" name="Google Shape;5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4"/>
          <p:cNvSpPr txBox="1"/>
          <p:nvPr/>
        </p:nvSpPr>
        <p:spPr>
          <a:xfrm>
            <a:off x="131625" y="175175"/>
            <a:ext cx="6902100" cy="4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PyQt5.QtCore </a:t>
            </a: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Qt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PyQt5.QtWidgets </a:t>
            </a: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QApplication, QWidget, QPushButton, QLabel, QVBoxLayout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 = QApplication([])</a:t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 = QWidget()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main_win.setWindowTitle(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Winner Identifier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= QPushButton(</a:t>
            </a:r>
            <a:r>
              <a:rPr lang="en" sz="1100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'Generate'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 = QLabel(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Click to find out the winner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winner = QLabel(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'?'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 = QVBoxLayout()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line.addWidget(text,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line.addWidget(winner,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line.addWidget(button,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main_win.setLayout(line)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main_win.show()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app.exec_()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74"/>
          <p:cNvSpPr txBox="1"/>
          <p:nvPr/>
        </p:nvSpPr>
        <p:spPr>
          <a:xfrm>
            <a:off x="4753425" y="4141975"/>
            <a:ext cx="27987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Montserrat"/>
                <a:ea typeface="Montserrat"/>
                <a:cs typeface="Montserrat"/>
                <a:sym typeface="Montserrat"/>
              </a:rPr>
              <a:t>Example of an application implemented earlier.</a:t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9" name="Google Shape;599;p74"/>
          <p:cNvPicPr preferRelativeResize="0"/>
          <p:nvPr/>
        </p:nvPicPr>
        <p:blipFill rotWithShape="1">
          <a:blip r:embed="rId5">
            <a:alphaModFix/>
          </a:blip>
          <a:srcRect b="0" l="783" r="0" t="0"/>
          <a:stretch/>
        </p:blipFill>
        <p:spPr>
          <a:xfrm>
            <a:off x="4482725" y="2360500"/>
            <a:ext cx="2966175" cy="16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5"/>
          <p:cNvSpPr txBox="1"/>
          <p:nvPr/>
        </p:nvSpPr>
        <p:spPr>
          <a:xfrm>
            <a:off x="360000" y="175175"/>
            <a:ext cx="7226400" cy="23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event handling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 </a:t>
            </a:r>
            <a:r>
              <a:rPr lang="en" sz="3000" u="sng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handle mouse events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05" name="Google Shape;605;p7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06" name="Google Shape;606;p7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75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7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2" name="Google Shape;61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7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18" name="Google Shape;618;p7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" name="Google Shape;620;p76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1" name="Google Shape;62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6"/>
          <p:cNvSpPr/>
          <p:nvPr/>
        </p:nvSpPr>
        <p:spPr>
          <a:xfrm>
            <a:off x="5304700" y="1728150"/>
            <a:ext cx="2232600" cy="406200"/>
          </a:xfrm>
          <a:prstGeom prst="rect">
            <a:avLst/>
          </a:prstGeom>
          <a:noFill/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6"/>
          <p:cNvSpPr/>
          <p:nvPr/>
        </p:nvSpPr>
        <p:spPr>
          <a:xfrm>
            <a:off x="252075" y="2653075"/>
            <a:ext cx="4857900" cy="63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6"/>
          <p:cNvSpPr txBox="1"/>
          <p:nvPr/>
        </p:nvSpPr>
        <p:spPr>
          <a:xfrm>
            <a:off x="5387775" y="1690700"/>
            <a:ext cx="2278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show_winner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8" name="Google Shape;628;p76"/>
          <p:cNvSpPr txBox="1"/>
          <p:nvPr/>
        </p:nvSpPr>
        <p:spPr>
          <a:xfrm>
            <a:off x="207825" y="2717975"/>
            <a:ext cx="49686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.clicked.connect(show_fun_title)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9" name="Google Shape;629;p76"/>
          <p:cNvSpPr/>
          <p:nvPr/>
        </p:nvSpPr>
        <p:spPr>
          <a:xfrm>
            <a:off x="3892403" y="1800725"/>
            <a:ext cx="1361100" cy="991500"/>
          </a:xfrm>
          <a:prstGeom prst="bentArrow">
            <a:avLst>
              <a:gd fmla="val 4224" name="adj1"/>
              <a:gd fmla="val 13007" name="adj2"/>
              <a:gd fmla="val 25000" name="adj3"/>
              <a:gd fmla="val 39127" name="adj4"/>
            </a:avLst>
          </a:prstGeom>
          <a:solidFill>
            <a:srgbClr val="FF8C31"/>
          </a:solidFill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6"/>
          <p:cNvSpPr/>
          <p:nvPr/>
        </p:nvSpPr>
        <p:spPr>
          <a:xfrm>
            <a:off x="3178450" y="2792225"/>
            <a:ext cx="1774200" cy="340200"/>
          </a:xfrm>
          <a:prstGeom prst="rect">
            <a:avLst/>
          </a:prstGeom>
          <a:noFill/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6"/>
          <p:cNvSpPr txBox="1"/>
          <p:nvPr/>
        </p:nvSpPr>
        <p:spPr>
          <a:xfrm>
            <a:off x="2477155" y="4040075"/>
            <a:ext cx="3433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NAME OF THE PROCESSOR FUNCTION WHICH THE BUTTON RESPONDS TO</a:t>
            </a:r>
            <a:endParaRPr sz="1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32" name="Google Shape;632;p76"/>
          <p:cNvCxnSpPr/>
          <p:nvPr/>
        </p:nvCxnSpPr>
        <p:spPr>
          <a:xfrm rot="10800000">
            <a:off x="3892411" y="3342050"/>
            <a:ext cx="0" cy="68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76"/>
          <p:cNvSpPr txBox="1"/>
          <p:nvPr/>
        </p:nvSpPr>
        <p:spPr>
          <a:xfrm>
            <a:off x="5304700" y="2917475"/>
            <a:ext cx="2197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FUNCTION IS DESCRIBED SEPARATELY</a:t>
            </a:r>
            <a:endParaRPr sz="1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634" name="Google Shape;634;p76"/>
          <p:cNvCxnSpPr/>
          <p:nvPr/>
        </p:nvCxnSpPr>
        <p:spPr>
          <a:xfrm rot="10800000">
            <a:off x="6210427" y="2219450"/>
            <a:ext cx="0" cy="68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76"/>
          <p:cNvSpPr txBox="1"/>
          <p:nvPr/>
        </p:nvSpPr>
        <p:spPr>
          <a:xfrm>
            <a:off x="166500" y="175175"/>
            <a:ext cx="6992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Event</a:t>
            </a:r>
            <a:r>
              <a:rPr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 handling (button </a:t>
            </a:r>
            <a:r>
              <a:rPr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clicking</a:t>
            </a:r>
            <a:r>
              <a:rPr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)</a:t>
            </a:r>
            <a:endParaRPr sz="1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i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Describe actions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clicking on a button in a separate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processor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function.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Montserrat"/>
              <a:buAutoNum type="arabicPeriod"/>
            </a:pPr>
            <a:r>
              <a:rPr i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a command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link the function and the widget.</a:t>
            </a:r>
            <a:endParaRPr i="1"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7"/>
          <p:cNvSpPr txBox="1"/>
          <p:nvPr/>
        </p:nvSpPr>
        <p:spPr>
          <a:xfrm>
            <a:off x="360000" y="175175"/>
            <a:ext cx="70995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 confirmed!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41" name="Google Shape;641;p7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42" name="Google Shape;642;p7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77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5" name="Google Shape;64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7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7"/>
          <p:cNvSpPr txBox="1"/>
          <p:nvPr/>
        </p:nvSpPr>
        <p:spPr>
          <a:xfrm>
            <a:off x="294850" y="825650"/>
            <a:ext cx="53814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Great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are ready to brainstorming and work on your tasks!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0" name="Google Shape;650;p77"/>
          <p:cNvPicPr preferRelativeResize="0"/>
          <p:nvPr/>
        </p:nvPicPr>
        <p:blipFill rotWithShape="1">
          <a:blip r:embed="rId5">
            <a:alphaModFix/>
          </a:blip>
          <a:srcRect b="0" l="45124" r="0" t="0"/>
          <a:stretch/>
        </p:blipFill>
        <p:spPr>
          <a:xfrm>
            <a:off x="5922725" y="991925"/>
            <a:ext cx="1633048" cy="390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8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8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8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8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 2. Application interface design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8"/>
          <p:cNvSpPr txBox="1"/>
          <p:nvPr/>
        </p:nvSpPr>
        <p:spPr>
          <a:xfrm>
            <a:off x="388350" y="942400"/>
            <a:ext cx="5376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Object-oriented programming</a:t>
            </a:r>
            <a:endParaRPr sz="25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1" name="Google Shape;661;p78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9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PyQt library structure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67" name="Google Shape;667;p7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68" name="Google Shape;668;p7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7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1" name="Google Shape;6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7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7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9"/>
          <p:cNvSpPr txBox="1"/>
          <p:nvPr/>
        </p:nvSpPr>
        <p:spPr>
          <a:xfrm>
            <a:off x="242025" y="675975"/>
            <a:ext cx="67167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PyQt library has a complex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hierarchical structure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Some classes have a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shared ancestor class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so their instances have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similar properties and methods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be able to use the PyQt tools in a meaningful way, let’s learn more about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inheritance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 object-oriented programming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79"/>
          <p:cNvSpPr/>
          <p:nvPr/>
        </p:nvSpPr>
        <p:spPr>
          <a:xfrm>
            <a:off x="304000" y="2516663"/>
            <a:ext cx="2024400" cy="454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QtCore</a:t>
            </a:r>
            <a:endParaRPr b="1" sz="1600"/>
          </a:p>
        </p:txBody>
      </p:sp>
      <p:sp>
        <p:nvSpPr>
          <p:cNvPr id="681" name="Google Shape;681;p79"/>
          <p:cNvSpPr/>
          <p:nvPr/>
        </p:nvSpPr>
        <p:spPr>
          <a:xfrm>
            <a:off x="2851825" y="2516663"/>
            <a:ext cx="2420100" cy="454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QtWidgets</a:t>
            </a:r>
            <a:endParaRPr b="1" sz="1600"/>
          </a:p>
        </p:txBody>
      </p:sp>
      <p:sp>
        <p:nvSpPr>
          <p:cNvPr id="682" name="Google Shape;682;p79"/>
          <p:cNvSpPr txBox="1"/>
          <p:nvPr/>
        </p:nvSpPr>
        <p:spPr>
          <a:xfrm>
            <a:off x="5416500" y="2630263"/>
            <a:ext cx="1662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. . .</a:t>
            </a:r>
            <a:r>
              <a:rPr b="1" lang="en"/>
              <a:t> </a:t>
            </a:r>
            <a:endParaRPr b="1"/>
          </a:p>
        </p:txBody>
      </p:sp>
      <p:sp>
        <p:nvSpPr>
          <p:cNvPr id="683" name="Google Shape;683;p79"/>
          <p:cNvSpPr/>
          <p:nvPr/>
        </p:nvSpPr>
        <p:spPr>
          <a:xfrm rot="5400000">
            <a:off x="567288" y="3132588"/>
            <a:ext cx="1518300" cy="2024400"/>
          </a:xfrm>
          <a:prstGeom prst="flowChartDelay">
            <a:avLst/>
          </a:prstGeom>
          <a:solidFill>
            <a:srgbClr val="FFFFFF"/>
          </a:solidFill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9"/>
          <p:cNvSpPr txBox="1"/>
          <p:nvPr/>
        </p:nvSpPr>
        <p:spPr>
          <a:xfrm>
            <a:off x="303963" y="3491363"/>
            <a:ext cx="19704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 </a:t>
            </a:r>
            <a:r>
              <a:rPr b="1" lang="en" sz="1500">
                <a:solidFill>
                  <a:schemeClr val="dk1"/>
                </a:solidFill>
              </a:rPr>
              <a:t>Qt </a:t>
            </a:r>
            <a:r>
              <a:rPr lang="en" sz="1500">
                <a:solidFill>
                  <a:schemeClr val="dk1"/>
                </a:solidFill>
              </a:rPr>
              <a:t>module:</a:t>
            </a:r>
            <a:endParaRPr sz="15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constants and flags which determine how the window looks</a:t>
            </a:r>
            <a:endParaRPr sz="1300"/>
          </a:p>
        </p:txBody>
      </p:sp>
      <p:sp>
        <p:nvSpPr>
          <p:cNvPr id="685" name="Google Shape;685;p79"/>
          <p:cNvSpPr/>
          <p:nvPr/>
        </p:nvSpPr>
        <p:spPr>
          <a:xfrm rot="5400000">
            <a:off x="3305425" y="2947788"/>
            <a:ext cx="1518300" cy="2394000"/>
          </a:xfrm>
          <a:prstGeom prst="flowChartDelay">
            <a:avLst/>
          </a:prstGeom>
          <a:solidFill>
            <a:srgbClr val="FFFFFF"/>
          </a:solidFill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9"/>
          <p:cNvSpPr txBox="1"/>
          <p:nvPr/>
        </p:nvSpPr>
        <p:spPr>
          <a:xfrm>
            <a:off x="2773525" y="3416413"/>
            <a:ext cx="25767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 </a:t>
            </a:r>
            <a:r>
              <a:rPr b="1" lang="en" sz="1500">
                <a:solidFill>
                  <a:schemeClr val="dk1"/>
                </a:solidFill>
              </a:rPr>
              <a:t>QApplication, QWidget, QLabel, </a:t>
            </a:r>
            <a:r>
              <a:rPr lang="en" sz="1500">
                <a:solidFill>
                  <a:schemeClr val="dk1"/>
                </a:solidFill>
              </a:rPr>
              <a:t>and</a:t>
            </a:r>
            <a:r>
              <a:rPr b="1" lang="en" sz="1500">
                <a:solidFill>
                  <a:schemeClr val="dk1"/>
                </a:solidFill>
              </a:rPr>
              <a:t> QVBoxLayout </a:t>
            </a:r>
            <a:r>
              <a:rPr lang="en" sz="1500">
                <a:solidFill>
                  <a:schemeClr val="dk1"/>
                </a:solidFill>
              </a:rPr>
              <a:t>modules:</a:t>
            </a:r>
            <a:endParaRPr sz="15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widgets and how they are arranged</a:t>
            </a:r>
            <a:endParaRPr sz="1300"/>
          </a:p>
        </p:txBody>
      </p:sp>
      <p:cxnSp>
        <p:nvCxnSpPr>
          <p:cNvPr id="687" name="Google Shape;687;p79"/>
          <p:cNvCxnSpPr>
            <a:stCxn id="680" idx="2"/>
            <a:endCxn id="683" idx="1"/>
          </p:cNvCxnSpPr>
          <p:nvPr/>
        </p:nvCxnSpPr>
        <p:spPr>
          <a:xfrm>
            <a:off x="1316200" y="2971163"/>
            <a:ext cx="10200" cy="414600"/>
          </a:xfrm>
          <a:prstGeom prst="straightConnector1">
            <a:avLst/>
          </a:prstGeom>
          <a:noFill/>
          <a:ln cap="flat" cmpd="sng" w="19050">
            <a:solidFill>
              <a:srgbClr val="FA82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8" name="Google Shape;688;p79"/>
          <p:cNvCxnSpPr>
            <a:stCxn id="681" idx="2"/>
            <a:endCxn id="685" idx="1"/>
          </p:cNvCxnSpPr>
          <p:nvPr/>
        </p:nvCxnSpPr>
        <p:spPr>
          <a:xfrm>
            <a:off x="4061875" y="2971163"/>
            <a:ext cx="2700" cy="414600"/>
          </a:xfrm>
          <a:prstGeom prst="straightConnector1">
            <a:avLst/>
          </a:prstGeom>
          <a:noFill/>
          <a:ln cap="flat" cmpd="sng" w="19050">
            <a:solidFill>
              <a:srgbClr val="FA82C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8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94" name="Google Shape;694;p8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" name="Google Shape;696;p8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7" name="Google Shape;6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8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8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8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8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0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Classes and subclasses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6" name="Google Shape;706;p80"/>
          <p:cNvSpPr txBox="1"/>
          <p:nvPr/>
        </p:nvSpPr>
        <p:spPr>
          <a:xfrm>
            <a:off x="201725" y="630600"/>
            <a:ext cx="6914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we think of examples of classes from real life, we will find that some classes are "descendants" of other classes.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80"/>
          <p:cNvSpPr txBox="1"/>
          <p:nvPr/>
        </p:nvSpPr>
        <p:spPr>
          <a:xfrm rot="135">
            <a:off x="279043" y="1268429"/>
            <a:ext cx="76233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33AE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all</a:t>
            </a:r>
            <a:r>
              <a:rPr lang="en" sz="2000">
                <a:solidFill>
                  <a:srgbClr val="833AE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i="1" lang="en" sz="2000">
                <a:latin typeface="Montserrat ExtraBold"/>
                <a:ea typeface="Montserrat ExtraBold"/>
                <a:cs typeface="Montserrat ExtraBold"/>
                <a:sym typeface="Montserrat ExtraBold"/>
              </a:rPr>
              <a:t>buttons</a:t>
            </a:r>
            <a:r>
              <a:rPr i="1" lang="en" sz="200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000">
                <a:solidFill>
                  <a:srgbClr val="5E1CB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are</a:t>
            </a:r>
            <a:r>
              <a:rPr lang="en" sz="2000">
                <a:solidFill>
                  <a:srgbClr val="5E1CB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i="1" lang="en" sz="2000">
                <a:latin typeface="Montserrat ExtraBold"/>
                <a:ea typeface="Montserrat ExtraBold"/>
                <a:cs typeface="Montserrat ExtraBold"/>
                <a:sym typeface="Montserrat ExtraBold"/>
              </a:rPr>
              <a:t>widgets</a:t>
            </a:r>
            <a:endParaRPr i="1" sz="2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8" name="Google Shape;708;p80"/>
          <p:cNvSpPr/>
          <p:nvPr/>
        </p:nvSpPr>
        <p:spPr>
          <a:xfrm>
            <a:off x="279050" y="3825950"/>
            <a:ext cx="1166700" cy="11667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80"/>
          <p:cNvSpPr txBox="1"/>
          <p:nvPr/>
        </p:nvSpPr>
        <p:spPr>
          <a:xfrm>
            <a:off x="360000" y="2814013"/>
            <a:ext cx="4860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rgbClr val="833AE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all</a:t>
            </a:r>
            <a:r>
              <a:rPr i="1" lang="en" sz="1900">
                <a:solidFill>
                  <a:srgbClr val="833AE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i="1" lang="en" sz="1900">
                <a:latin typeface="Montserrat ExtraBold"/>
                <a:ea typeface="Montserrat ExtraBold"/>
                <a:cs typeface="Montserrat ExtraBold"/>
                <a:sym typeface="Montserrat ExtraBold"/>
              </a:rPr>
              <a:t>comets</a:t>
            </a:r>
            <a:r>
              <a:rPr i="1" lang="en" sz="190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i="1" lang="en" sz="1900">
                <a:solidFill>
                  <a:srgbClr val="5E1CB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are</a:t>
            </a:r>
            <a:r>
              <a:rPr i="1" lang="en" sz="1900">
                <a:solidFill>
                  <a:srgbClr val="5E1CB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i="1" lang="en" sz="1900">
                <a:latin typeface="Montserrat ExtraBold"/>
                <a:ea typeface="Montserrat ExtraBold"/>
                <a:cs typeface="Montserrat ExtraBold"/>
                <a:sym typeface="Montserrat ExtraBold"/>
              </a:rPr>
              <a:t>celestial bodies</a:t>
            </a:r>
            <a:endParaRPr i="1" sz="19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0" name="Google Shape;710;p80"/>
          <p:cNvSpPr/>
          <p:nvPr/>
        </p:nvSpPr>
        <p:spPr>
          <a:xfrm>
            <a:off x="804233" y="4041035"/>
            <a:ext cx="437400" cy="4374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0"/>
          <p:cNvSpPr txBox="1"/>
          <p:nvPr/>
        </p:nvSpPr>
        <p:spPr>
          <a:xfrm>
            <a:off x="804217" y="3979038"/>
            <a:ext cx="7563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0"/>
          <p:cNvSpPr txBox="1"/>
          <p:nvPr/>
        </p:nvSpPr>
        <p:spPr>
          <a:xfrm>
            <a:off x="444713" y="4369132"/>
            <a:ext cx="7563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80"/>
          <p:cNvSpPr txBox="1"/>
          <p:nvPr/>
        </p:nvSpPr>
        <p:spPr>
          <a:xfrm rot="-637">
            <a:off x="1292117" y="2342932"/>
            <a:ext cx="48606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833AE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all</a:t>
            </a:r>
            <a:r>
              <a:rPr lang="en" sz="2000">
                <a:solidFill>
                  <a:srgbClr val="833AE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000">
                <a:latin typeface="Montserrat ExtraBold"/>
                <a:ea typeface="Montserrat ExtraBold"/>
                <a:cs typeface="Montserrat ExtraBold"/>
                <a:sym typeface="Montserrat ExtraBold"/>
              </a:rPr>
              <a:t>desks</a:t>
            </a:r>
            <a:r>
              <a:rPr lang="en" sz="200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000">
                <a:solidFill>
                  <a:srgbClr val="5E1CB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are</a:t>
            </a:r>
            <a:r>
              <a:rPr lang="en" sz="2000">
                <a:solidFill>
                  <a:srgbClr val="5E1CB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000">
                <a:latin typeface="Montserrat ExtraBold"/>
                <a:ea typeface="Montserrat ExtraBold"/>
                <a:cs typeface="Montserrat ExtraBold"/>
                <a:sym typeface="Montserrat ExtraBold"/>
              </a:rPr>
              <a:t>tables</a:t>
            </a:r>
            <a:endParaRPr sz="2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4" name="Google Shape;714;p80"/>
          <p:cNvSpPr txBox="1"/>
          <p:nvPr/>
        </p:nvSpPr>
        <p:spPr>
          <a:xfrm rot="212">
            <a:off x="2830076" y="1801913"/>
            <a:ext cx="4860900" cy="49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33AE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all</a:t>
            </a:r>
            <a:r>
              <a:rPr lang="en" sz="2400">
                <a:solidFill>
                  <a:srgbClr val="833AE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400">
                <a:latin typeface="Montserrat ExtraBold"/>
                <a:ea typeface="Montserrat ExtraBold"/>
                <a:cs typeface="Montserrat ExtraBold"/>
                <a:sym typeface="Montserrat ExtraBold"/>
              </a:rPr>
              <a:t>cats</a:t>
            </a:r>
            <a:r>
              <a:rPr lang="en" sz="240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400">
                <a:solidFill>
                  <a:srgbClr val="5E1CB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are</a:t>
            </a:r>
            <a:r>
              <a:rPr lang="en" sz="2400">
                <a:solidFill>
                  <a:srgbClr val="5E1CB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400">
                <a:latin typeface="Montserrat ExtraBold"/>
                <a:ea typeface="Montserrat ExtraBold"/>
                <a:cs typeface="Montserrat ExtraBold"/>
                <a:sym typeface="Montserrat ExtraBold"/>
              </a:rPr>
              <a:t>animals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5" name="Google Shape;715;p80"/>
          <p:cNvSpPr txBox="1"/>
          <p:nvPr/>
        </p:nvSpPr>
        <p:spPr>
          <a:xfrm>
            <a:off x="1896463" y="3307525"/>
            <a:ext cx="5794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833AE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all</a:t>
            </a:r>
            <a:r>
              <a:rPr lang="en" sz="2500">
                <a:solidFill>
                  <a:srgbClr val="833AE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cars</a:t>
            </a:r>
            <a:r>
              <a:rPr lang="en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500">
                <a:solidFill>
                  <a:srgbClr val="5E1CB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are</a:t>
            </a:r>
            <a:r>
              <a:rPr lang="en" sz="2500">
                <a:solidFill>
                  <a:srgbClr val="5E1CB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500">
                <a:latin typeface="Montserrat ExtraBold"/>
                <a:ea typeface="Montserrat ExtraBold"/>
                <a:cs typeface="Montserrat ExtraBold"/>
                <a:sym typeface="Montserrat ExtraBold"/>
              </a:rPr>
              <a:t>vehicles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8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21" name="Google Shape;721;p8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3" name="Google Shape;723;p8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4" name="Google Shape;72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8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8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8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8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8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1" name="Google Shape;73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81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Inheritance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3" name="Google Shape;733;p81"/>
          <p:cNvSpPr txBox="1"/>
          <p:nvPr/>
        </p:nvSpPr>
        <p:spPr>
          <a:xfrm>
            <a:off x="5416550" y="1831650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4" name="Google Shape;734;p81"/>
          <p:cNvSpPr txBox="1"/>
          <p:nvPr/>
        </p:nvSpPr>
        <p:spPr>
          <a:xfrm>
            <a:off x="3649550" y="4234850"/>
            <a:ext cx="39630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Roboto Black"/>
                <a:ea typeface="Roboto Black"/>
                <a:cs typeface="Roboto Black"/>
                <a:sym typeface="Roboto Black"/>
              </a:rPr>
              <a:t>class</a:t>
            </a:r>
            <a:r>
              <a:rPr lang="en" sz="2400">
                <a:solidFill>
                  <a:srgbClr val="0000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" sz="2400">
                <a:latin typeface="Roboto Black"/>
                <a:ea typeface="Roboto Black"/>
                <a:cs typeface="Roboto Black"/>
                <a:sym typeface="Roboto Black"/>
              </a:rPr>
              <a:t>A </a:t>
            </a:r>
            <a:r>
              <a:rPr lang="en" sz="2400">
                <a:solidFill>
                  <a:srgbClr val="833AE0"/>
                </a:solidFill>
                <a:latin typeface="Roboto Black"/>
                <a:ea typeface="Roboto Black"/>
                <a:cs typeface="Roboto Black"/>
                <a:sym typeface="Roboto Black"/>
              </a:rPr>
              <a:t>is nested within</a:t>
            </a:r>
            <a:r>
              <a:rPr lang="en" sz="2400">
                <a:solidFill>
                  <a:srgbClr val="833AE0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en" sz="2400">
                <a:solidFill>
                  <a:srgbClr val="0000FF"/>
                </a:solidFill>
                <a:latin typeface="Roboto Black"/>
                <a:ea typeface="Roboto Black"/>
                <a:cs typeface="Roboto Black"/>
                <a:sym typeface="Roboto Black"/>
              </a:rPr>
              <a:t>class</a:t>
            </a:r>
            <a:r>
              <a:rPr lang="en" sz="2400">
                <a:latin typeface="Roboto Black"/>
                <a:ea typeface="Roboto Black"/>
                <a:cs typeface="Roboto Black"/>
                <a:sym typeface="Roboto Black"/>
              </a:rPr>
              <a:t> B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35" name="Google Shape;735;p81"/>
          <p:cNvSpPr txBox="1"/>
          <p:nvPr/>
        </p:nvSpPr>
        <p:spPr>
          <a:xfrm>
            <a:off x="1303250" y="3431850"/>
            <a:ext cx="29667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5E1CB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Inheritor c</a:t>
            </a:r>
            <a:r>
              <a:rPr lang="en" sz="2200">
                <a:solidFill>
                  <a:srgbClr val="5E1CB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lass</a:t>
            </a:r>
            <a:endParaRPr sz="2200">
              <a:solidFill>
                <a:srgbClr val="5E1CB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6" name="Google Shape;736;p81"/>
          <p:cNvSpPr txBox="1"/>
          <p:nvPr/>
        </p:nvSpPr>
        <p:spPr>
          <a:xfrm>
            <a:off x="5340350" y="3431850"/>
            <a:ext cx="20685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5E1CB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Superclass</a:t>
            </a:r>
            <a:endParaRPr sz="2200">
              <a:solidFill>
                <a:srgbClr val="5E1CB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7" name="Google Shape;737;p81"/>
          <p:cNvSpPr/>
          <p:nvPr/>
        </p:nvSpPr>
        <p:spPr>
          <a:xfrm rot="10800000">
            <a:off x="1654800" y="1739425"/>
            <a:ext cx="2194200" cy="1533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2857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81"/>
          <p:cNvSpPr/>
          <p:nvPr/>
        </p:nvSpPr>
        <p:spPr>
          <a:xfrm rot="10800000">
            <a:off x="5281200" y="1739425"/>
            <a:ext cx="2194200" cy="1533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2857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81"/>
          <p:cNvSpPr/>
          <p:nvPr/>
        </p:nvSpPr>
        <p:spPr>
          <a:xfrm>
            <a:off x="3974100" y="2074525"/>
            <a:ext cx="1182000" cy="686100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833AE0"/>
              </a:gs>
              <a:gs pos="100000">
                <a:srgbClr val="FFFFFF"/>
              </a:gs>
            </a:gsLst>
            <a:lin ang="0" scaled="0"/>
          </a:gradFill>
          <a:ln cap="flat" cmpd="sng" w="38100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1"/>
          <p:cNvSpPr txBox="1"/>
          <p:nvPr/>
        </p:nvSpPr>
        <p:spPr>
          <a:xfrm>
            <a:off x="2139950" y="1831650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81"/>
          <p:cNvSpPr txBox="1"/>
          <p:nvPr/>
        </p:nvSpPr>
        <p:spPr>
          <a:xfrm>
            <a:off x="2139950" y="2517450"/>
            <a:ext cx="15204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8C3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endParaRPr b="1" sz="1800">
              <a:solidFill>
                <a:srgbClr val="FF8C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8C3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b="1" sz="1800">
              <a:solidFill>
                <a:srgbClr val="FF8C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8C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81"/>
          <p:cNvSpPr txBox="1"/>
          <p:nvPr/>
        </p:nvSpPr>
        <p:spPr>
          <a:xfrm>
            <a:off x="1696175" y="1799850"/>
            <a:ext cx="430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Black"/>
                <a:ea typeface="Roboto Black"/>
                <a:cs typeface="Roboto Black"/>
                <a:sym typeface="Roboto Black"/>
              </a:rPr>
              <a:t>A</a:t>
            </a:r>
            <a:endParaRPr/>
          </a:p>
        </p:txBody>
      </p:sp>
      <p:sp>
        <p:nvSpPr>
          <p:cNvPr id="743" name="Google Shape;743;p81"/>
          <p:cNvSpPr txBox="1"/>
          <p:nvPr/>
        </p:nvSpPr>
        <p:spPr>
          <a:xfrm>
            <a:off x="7073675" y="1851025"/>
            <a:ext cx="430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Black"/>
                <a:ea typeface="Roboto Black"/>
                <a:cs typeface="Roboto Black"/>
                <a:sym typeface="Roboto Black"/>
              </a:rPr>
              <a:t>B</a:t>
            </a:r>
            <a:endParaRPr/>
          </a:p>
        </p:txBody>
      </p:sp>
      <p:sp>
        <p:nvSpPr>
          <p:cNvPr id="744" name="Google Shape;744;p81"/>
          <p:cNvSpPr txBox="1"/>
          <p:nvPr/>
        </p:nvSpPr>
        <p:spPr>
          <a:xfrm>
            <a:off x="1696175" y="2561850"/>
            <a:ext cx="4302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C31"/>
                </a:solidFill>
                <a:latin typeface="Roboto Black"/>
                <a:ea typeface="Roboto Black"/>
                <a:cs typeface="Roboto Black"/>
                <a:sym typeface="Roboto Black"/>
              </a:rPr>
              <a:t>+</a:t>
            </a:r>
            <a:endParaRPr>
              <a:solidFill>
                <a:srgbClr val="FF8C31"/>
              </a:solidFill>
            </a:endParaRPr>
          </a:p>
        </p:txBody>
      </p:sp>
      <p:sp>
        <p:nvSpPr>
          <p:cNvPr id="745" name="Google Shape;745;p81"/>
          <p:cNvSpPr/>
          <p:nvPr/>
        </p:nvSpPr>
        <p:spPr>
          <a:xfrm>
            <a:off x="279050" y="3825950"/>
            <a:ext cx="1166700" cy="11667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81"/>
          <p:cNvSpPr/>
          <p:nvPr/>
        </p:nvSpPr>
        <p:spPr>
          <a:xfrm>
            <a:off x="804233" y="4041035"/>
            <a:ext cx="437400" cy="4374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1"/>
          <p:cNvSpPr txBox="1"/>
          <p:nvPr/>
        </p:nvSpPr>
        <p:spPr>
          <a:xfrm>
            <a:off x="804217" y="3979038"/>
            <a:ext cx="7563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8" name="Google Shape;748;p81"/>
          <p:cNvSpPr txBox="1"/>
          <p:nvPr/>
        </p:nvSpPr>
        <p:spPr>
          <a:xfrm>
            <a:off x="444713" y="4369132"/>
            <a:ext cx="7563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81"/>
          <p:cNvSpPr txBox="1"/>
          <p:nvPr/>
        </p:nvSpPr>
        <p:spPr>
          <a:xfrm>
            <a:off x="229950" y="638825"/>
            <a:ext cx="71901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 inheritance helps us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transfer all the skills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previously written for 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general class into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another, more private class, the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inheritor class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8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55" name="Google Shape;755;p8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8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7" name="Google Shape;757;p8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8" name="Google Shape;75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8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8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8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8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5" name="Google Shape;76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82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Superclass and inheritor class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67" name="Google Shape;767;p82"/>
          <p:cNvSpPr txBox="1"/>
          <p:nvPr/>
        </p:nvSpPr>
        <p:spPr>
          <a:xfrm>
            <a:off x="233275" y="674075"/>
            <a:ext cx="72351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If the super class is already written, then,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create an inheritor class, we will need to do the following: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creating the inheritor, specify the name of the superclass;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add the necessary methods to the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inheritor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class;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82"/>
          <p:cNvSpPr txBox="1"/>
          <p:nvPr/>
        </p:nvSpPr>
        <p:spPr>
          <a:xfrm>
            <a:off x="200775" y="2423700"/>
            <a:ext cx="6063300" cy="25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           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self, </a:t>
            </a:r>
            <a:r>
              <a:rPr lang="en" sz="1300">
                <a:solidFill>
                  <a:schemeClr val="dk1"/>
                </a:solidFill>
              </a:rPr>
              <a:t>                      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        )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9" name="Google Shape;769;p82"/>
          <p:cNvSpPr/>
          <p:nvPr/>
        </p:nvSpPr>
        <p:spPr>
          <a:xfrm>
            <a:off x="998450" y="2505200"/>
            <a:ext cx="14343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Inheritor name</a:t>
            </a:r>
            <a:endParaRPr sz="1200"/>
          </a:p>
        </p:txBody>
      </p:sp>
      <p:sp>
        <p:nvSpPr>
          <p:cNvPr id="770" name="Google Shape;770;p82"/>
          <p:cNvSpPr/>
          <p:nvPr/>
        </p:nvSpPr>
        <p:spPr>
          <a:xfrm>
            <a:off x="1244025" y="3784525"/>
            <a:ext cx="15585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Method name</a:t>
            </a:r>
            <a:endParaRPr sz="1200"/>
          </a:p>
        </p:txBody>
      </p:sp>
      <p:sp>
        <p:nvSpPr>
          <p:cNvPr id="771" name="Google Shape;771;p82"/>
          <p:cNvSpPr/>
          <p:nvPr/>
        </p:nvSpPr>
        <p:spPr>
          <a:xfrm>
            <a:off x="1327425" y="4199400"/>
            <a:ext cx="28137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cxnSp>
        <p:nvCxnSpPr>
          <p:cNvPr id="772" name="Google Shape;772;p82"/>
          <p:cNvCxnSpPr/>
          <p:nvPr/>
        </p:nvCxnSpPr>
        <p:spPr>
          <a:xfrm>
            <a:off x="729500" y="2854225"/>
            <a:ext cx="0" cy="189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82"/>
          <p:cNvCxnSpPr/>
          <p:nvPr/>
        </p:nvCxnSpPr>
        <p:spPr>
          <a:xfrm>
            <a:off x="1188950" y="4098125"/>
            <a:ext cx="0" cy="507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82"/>
          <p:cNvSpPr/>
          <p:nvPr/>
        </p:nvSpPr>
        <p:spPr>
          <a:xfrm>
            <a:off x="2598350" y="2505200"/>
            <a:ext cx="14343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Superclass name</a:t>
            </a:r>
            <a:endParaRPr sz="1200"/>
          </a:p>
        </p:txBody>
      </p:sp>
      <p:sp>
        <p:nvSpPr>
          <p:cNvPr id="775" name="Google Shape;775;p82"/>
          <p:cNvSpPr txBox="1"/>
          <p:nvPr/>
        </p:nvSpPr>
        <p:spPr>
          <a:xfrm>
            <a:off x="5421600" y="2892375"/>
            <a:ext cx="24180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Option in which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no new properties are introduced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The inheritor class is only supplemented with a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new method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6" name="Google Shape;776;p82"/>
          <p:cNvSpPr/>
          <p:nvPr/>
        </p:nvSpPr>
        <p:spPr>
          <a:xfrm>
            <a:off x="3168000" y="2924988"/>
            <a:ext cx="1050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Value</a:t>
            </a:r>
            <a:endParaRPr sz="1300"/>
          </a:p>
        </p:txBody>
      </p:sp>
      <p:sp>
        <p:nvSpPr>
          <p:cNvPr id="777" name="Google Shape;777;p82"/>
          <p:cNvSpPr/>
          <p:nvPr/>
        </p:nvSpPr>
        <p:spPr>
          <a:xfrm>
            <a:off x="3396075" y="3352288"/>
            <a:ext cx="1050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8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83" name="Google Shape;783;p8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" name="Google Shape;785;p8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6" name="Google Shape;78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8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8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8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3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Superclass and inheritor class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5" name="Google Shape;795;p83"/>
          <p:cNvSpPr txBox="1"/>
          <p:nvPr/>
        </p:nvSpPr>
        <p:spPr>
          <a:xfrm>
            <a:off x="233275" y="674075"/>
            <a:ext cx="72351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the super class is already written, then,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create an inheritor class, we will need to do the following: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creating the inheritor, specify the name of the superclass;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the necessary methods to the inheritor class;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6" name="Google Shape;796;p83"/>
          <p:cNvSpPr txBox="1"/>
          <p:nvPr/>
        </p:nvSpPr>
        <p:spPr>
          <a:xfrm>
            <a:off x="200775" y="2423700"/>
            <a:ext cx="4707300" cy="25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           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self, </a:t>
            </a:r>
            <a:r>
              <a:rPr lang="en" sz="1300">
                <a:solidFill>
                  <a:schemeClr val="dk1"/>
                </a:solidFill>
              </a:rPr>
              <a:t>                      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        )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7" name="Google Shape;797;p83"/>
          <p:cNvSpPr/>
          <p:nvPr/>
        </p:nvSpPr>
        <p:spPr>
          <a:xfrm>
            <a:off x="998450" y="2505200"/>
            <a:ext cx="14343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Inheritor name</a:t>
            </a:r>
            <a:endParaRPr sz="1200"/>
          </a:p>
        </p:txBody>
      </p:sp>
      <p:sp>
        <p:nvSpPr>
          <p:cNvPr id="798" name="Google Shape;798;p83"/>
          <p:cNvSpPr/>
          <p:nvPr/>
        </p:nvSpPr>
        <p:spPr>
          <a:xfrm>
            <a:off x="1244025" y="3784525"/>
            <a:ext cx="15585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Method name</a:t>
            </a:r>
            <a:endParaRPr sz="1200"/>
          </a:p>
        </p:txBody>
      </p:sp>
      <p:sp>
        <p:nvSpPr>
          <p:cNvPr id="799" name="Google Shape;799;p83"/>
          <p:cNvSpPr/>
          <p:nvPr/>
        </p:nvSpPr>
        <p:spPr>
          <a:xfrm>
            <a:off x="1327425" y="4199400"/>
            <a:ext cx="28137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cxnSp>
        <p:nvCxnSpPr>
          <p:cNvPr id="800" name="Google Shape;800;p83"/>
          <p:cNvCxnSpPr/>
          <p:nvPr/>
        </p:nvCxnSpPr>
        <p:spPr>
          <a:xfrm>
            <a:off x="729500" y="2854225"/>
            <a:ext cx="0" cy="189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83"/>
          <p:cNvCxnSpPr/>
          <p:nvPr/>
        </p:nvCxnSpPr>
        <p:spPr>
          <a:xfrm>
            <a:off x="1188950" y="4098125"/>
            <a:ext cx="0" cy="507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2" name="Google Shape;802;p83"/>
          <p:cNvSpPr/>
          <p:nvPr/>
        </p:nvSpPr>
        <p:spPr>
          <a:xfrm>
            <a:off x="2598350" y="2505200"/>
            <a:ext cx="14343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Superclass name</a:t>
            </a:r>
            <a:endParaRPr sz="1200"/>
          </a:p>
        </p:txBody>
      </p:sp>
      <p:sp>
        <p:nvSpPr>
          <p:cNvPr id="803" name="Google Shape;803;p83"/>
          <p:cNvSpPr/>
          <p:nvPr/>
        </p:nvSpPr>
        <p:spPr>
          <a:xfrm>
            <a:off x="3168000" y="2924988"/>
            <a:ext cx="1050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804" name="Google Shape;804;p83"/>
          <p:cNvSpPr/>
          <p:nvPr/>
        </p:nvSpPr>
        <p:spPr>
          <a:xfrm>
            <a:off x="3396075" y="3352288"/>
            <a:ext cx="1050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805" name="Google Shape;805;p83"/>
          <p:cNvSpPr txBox="1"/>
          <p:nvPr/>
        </p:nvSpPr>
        <p:spPr>
          <a:xfrm>
            <a:off x="5368000" y="2854225"/>
            <a:ext cx="24468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uper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refers to the superclass.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inheritor constructor works like a superclass constructor.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7"/>
          <p:cNvSpPr txBox="1"/>
          <p:nvPr/>
        </p:nvSpPr>
        <p:spPr>
          <a:xfrm>
            <a:off x="303975" y="175175"/>
            <a:ext cx="72351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The client appreciated your work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8" name="Google Shape;268;p5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9" name="Google Shape;269;p5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57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5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7"/>
          <p:cNvSpPr txBox="1"/>
          <p:nvPr/>
        </p:nvSpPr>
        <p:spPr>
          <a:xfrm>
            <a:off x="236525" y="733275"/>
            <a:ext cx="63300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creators of the Crazy People YouTube channel and their subscribers really liked the program from ProTeam. Now they want to run </a:t>
            </a: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another competition with prizes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finalists of the competition will have to answer questions about the Crazy People channel, so the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YouTubers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need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an application with questions that will display messages about the prizes people win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Ready to get started?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57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57"/>
          <p:cNvPicPr preferRelativeResize="0"/>
          <p:nvPr/>
        </p:nvPicPr>
        <p:blipFill rotWithShape="1">
          <a:blip r:embed="rId5">
            <a:alphaModFix/>
          </a:blip>
          <a:srcRect b="70656" l="3410" r="66510" t="1981"/>
          <a:stretch/>
        </p:blipFill>
        <p:spPr>
          <a:xfrm>
            <a:off x="6106599" y="2717075"/>
            <a:ext cx="1475445" cy="17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8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11" name="Google Shape;811;p8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8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8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4" name="Google Shape;81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8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8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8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4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Superclass and inheritor class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3" name="Google Shape;823;p84"/>
          <p:cNvSpPr txBox="1"/>
          <p:nvPr/>
        </p:nvSpPr>
        <p:spPr>
          <a:xfrm>
            <a:off x="233275" y="674075"/>
            <a:ext cx="72351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the super class is already written, then,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create an inheritor class, we will need to do the following: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creating the inheritor, specify the name of the superclass;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the necessary methods to the inheritor class;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create an inheritor constructor.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4" name="Google Shape;824;p84"/>
          <p:cNvSpPr txBox="1"/>
          <p:nvPr/>
        </p:nvSpPr>
        <p:spPr>
          <a:xfrm>
            <a:off x="200775" y="2423700"/>
            <a:ext cx="57270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           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self, </a:t>
            </a:r>
            <a:r>
              <a:rPr lang="en" sz="1300"/>
              <a:t>                      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300"/>
              <a:t>                   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):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         )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self.             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5" name="Google Shape;825;p84"/>
          <p:cNvSpPr/>
          <p:nvPr/>
        </p:nvSpPr>
        <p:spPr>
          <a:xfrm>
            <a:off x="998450" y="2505200"/>
            <a:ext cx="14343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Inheritor name</a:t>
            </a:r>
            <a:endParaRPr sz="1200"/>
          </a:p>
        </p:txBody>
      </p:sp>
      <p:sp>
        <p:nvSpPr>
          <p:cNvPr id="826" name="Google Shape;826;p84"/>
          <p:cNvSpPr/>
          <p:nvPr/>
        </p:nvSpPr>
        <p:spPr>
          <a:xfrm>
            <a:off x="1244975" y="4161775"/>
            <a:ext cx="14892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Method name</a:t>
            </a:r>
            <a:endParaRPr sz="1200"/>
          </a:p>
        </p:txBody>
      </p:sp>
      <p:sp>
        <p:nvSpPr>
          <p:cNvPr id="827" name="Google Shape;827;p84"/>
          <p:cNvSpPr/>
          <p:nvPr/>
        </p:nvSpPr>
        <p:spPr>
          <a:xfrm>
            <a:off x="1305975" y="4580225"/>
            <a:ext cx="28137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cxnSp>
        <p:nvCxnSpPr>
          <p:cNvPr id="828" name="Google Shape;828;p84"/>
          <p:cNvCxnSpPr/>
          <p:nvPr/>
        </p:nvCxnSpPr>
        <p:spPr>
          <a:xfrm>
            <a:off x="673475" y="2864900"/>
            <a:ext cx="0" cy="1987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9" name="Google Shape;829;p84"/>
          <p:cNvCxnSpPr/>
          <p:nvPr/>
        </p:nvCxnSpPr>
        <p:spPr>
          <a:xfrm>
            <a:off x="1188950" y="4086475"/>
            <a:ext cx="0" cy="762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0" name="Google Shape;830;p84"/>
          <p:cNvSpPr/>
          <p:nvPr/>
        </p:nvSpPr>
        <p:spPr>
          <a:xfrm>
            <a:off x="2598350" y="2505200"/>
            <a:ext cx="14343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Superclass name</a:t>
            </a:r>
            <a:endParaRPr sz="1200"/>
          </a:p>
        </p:txBody>
      </p:sp>
      <p:sp>
        <p:nvSpPr>
          <p:cNvPr id="831" name="Google Shape;831;p84"/>
          <p:cNvSpPr/>
          <p:nvPr/>
        </p:nvSpPr>
        <p:spPr>
          <a:xfrm>
            <a:off x="3168000" y="2935300"/>
            <a:ext cx="1050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832" name="Google Shape;832;p84"/>
          <p:cNvSpPr/>
          <p:nvPr/>
        </p:nvSpPr>
        <p:spPr>
          <a:xfrm>
            <a:off x="4472213" y="2935300"/>
            <a:ext cx="1050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833" name="Google Shape;833;p84"/>
          <p:cNvSpPr/>
          <p:nvPr/>
        </p:nvSpPr>
        <p:spPr>
          <a:xfrm>
            <a:off x="3396075" y="3365400"/>
            <a:ext cx="1050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834" name="Google Shape;834;p84"/>
          <p:cNvSpPr/>
          <p:nvPr/>
        </p:nvSpPr>
        <p:spPr>
          <a:xfrm>
            <a:off x="1913700" y="3757763"/>
            <a:ext cx="14343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New </a:t>
            </a:r>
            <a:r>
              <a:rPr lang="en" sz="1300">
                <a:solidFill>
                  <a:schemeClr val="dk1"/>
                </a:solidFill>
              </a:rPr>
              <a:t>property</a:t>
            </a:r>
            <a:endParaRPr sz="1200"/>
          </a:p>
        </p:txBody>
      </p:sp>
      <p:sp>
        <p:nvSpPr>
          <p:cNvPr id="835" name="Google Shape;835;p84"/>
          <p:cNvSpPr/>
          <p:nvPr/>
        </p:nvSpPr>
        <p:spPr>
          <a:xfrm>
            <a:off x="3701100" y="3757763"/>
            <a:ext cx="10509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836" name="Google Shape;836;p84"/>
          <p:cNvSpPr txBox="1"/>
          <p:nvPr/>
        </p:nvSpPr>
        <p:spPr>
          <a:xfrm>
            <a:off x="5406525" y="3269525"/>
            <a:ext cx="24180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Option in which </a:t>
            </a: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 properties are introduced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The constructor adopts the properties of the superclass and adds a new one.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8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42" name="Google Shape;842;p8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" name="Google Shape;844;p8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5" name="Google Shape;84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8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8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8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8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8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8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2" name="Google Shape;85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85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54" name="Google Shape;854;p85"/>
          <p:cNvSpPr txBox="1"/>
          <p:nvPr/>
        </p:nvSpPr>
        <p:spPr>
          <a:xfrm>
            <a:off x="233275" y="674075"/>
            <a:ext cx="72351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Example (for console).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Application and Mobile Application.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5" name="Google Shape;855;p85"/>
          <p:cNvSpPr txBox="1"/>
          <p:nvPr/>
        </p:nvSpPr>
        <p:spPr>
          <a:xfrm>
            <a:off x="233275" y="2333700"/>
            <a:ext cx="59973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description_text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volume_num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 = title_text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description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description_text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.volume = volume_num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escription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.description)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 size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.volume)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Google Shape;856;p85"/>
          <p:cNvSpPr txBox="1"/>
          <p:nvPr/>
        </p:nvSpPr>
        <p:spPr>
          <a:xfrm>
            <a:off x="233275" y="1104575"/>
            <a:ext cx="6709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Application class stores information about the application’s name, description, and size.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Let's create an inheritor class called Mobile Application with a new property and method.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8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62" name="Google Shape;862;p8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4" name="Google Shape;864;p8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5" name="Google Shape;86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8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8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8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8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8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2" name="Google Shape;872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86"/>
          <p:cNvSpPr txBox="1"/>
          <p:nvPr/>
        </p:nvSpPr>
        <p:spPr>
          <a:xfrm>
            <a:off x="244500" y="92525"/>
            <a:ext cx="7442700" cy="4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desription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volume_num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#...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#...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MobileApplication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#constructor of the inheritor class with a new field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desription_text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volume_num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system_type_text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(title_text, desription_text, volume_num)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.system_type = system_type_text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#new method of the inheritor class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setup_application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'Installation of'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.system_type, 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'the application is complete'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mobile_app = MobileApplication(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'My Notes'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'Smart notes and checklists'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'Android'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mobile_app.print_info()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mobile_app.setup_application()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8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79" name="Google Shape;879;p8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1" name="Google Shape;881;p8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2" name="Google Shape;88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8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8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8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9" name="Google Shape;889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87"/>
          <p:cNvSpPr txBox="1"/>
          <p:nvPr/>
        </p:nvSpPr>
        <p:spPr>
          <a:xfrm>
            <a:off x="244500" y="92525"/>
            <a:ext cx="7442700" cy="4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description_text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volume_num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#...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#...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MobileApplication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desription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volume_num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system_type_text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#...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setup_application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#...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mobile_app = MobileApplication(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'My Notes'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Smart notes and checklists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'Android'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mobile_app.print_info()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mobile_app.setup_application()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91" name="Google Shape;89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0150" y="3340498"/>
            <a:ext cx="4474875" cy="1622150"/>
          </a:xfrm>
          <a:prstGeom prst="rect">
            <a:avLst/>
          </a:prstGeom>
          <a:noFill/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88"/>
          <p:cNvPicPr preferRelativeResize="0"/>
          <p:nvPr/>
        </p:nvPicPr>
        <p:blipFill rotWithShape="1">
          <a:blip r:embed="rId3">
            <a:alphaModFix/>
          </a:blip>
          <a:srcRect b="25232" l="3717" r="62699" t="48927"/>
          <a:stretch/>
        </p:blipFill>
        <p:spPr>
          <a:xfrm>
            <a:off x="5969725" y="3040106"/>
            <a:ext cx="1749199" cy="1743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7" name="Google Shape;897;p8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98" name="Google Shape;898;p8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8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0" name="Google Shape;90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8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8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7" name="Google Shape;907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88"/>
          <p:cNvSpPr txBox="1"/>
          <p:nvPr/>
        </p:nvSpPr>
        <p:spPr>
          <a:xfrm>
            <a:off x="352725" y="175175"/>
            <a:ext cx="70653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Before continuing, let's check the following: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09" name="Google Shape;909;p88"/>
          <p:cNvSpPr txBox="1"/>
          <p:nvPr/>
        </p:nvSpPr>
        <p:spPr>
          <a:xfrm>
            <a:off x="304800" y="1019075"/>
            <a:ext cx="5726400" cy="3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will the previous program display if we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create an instance of MobileApplication with the following data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'NeedForSpeed'</a:t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'A game in the "Racing" genre'</a:t>
            </a:r>
            <a:endParaRPr sz="16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150</a:t>
            </a:r>
            <a:endParaRPr sz="16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" sz="16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'ios'</a:t>
            </a:r>
            <a:endParaRPr sz="16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Is it possible to create an instance of the Application class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previous program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lead developer suggested adding another version field (app version) to the MobileApplication class. How can we do it?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0" name="Google Shape;910;p8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89"/>
          <p:cNvPicPr preferRelativeResize="0"/>
          <p:nvPr/>
        </p:nvPicPr>
        <p:blipFill rotWithShape="1">
          <a:blip r:embed="rId3">
            <a:alphaModFix/>
          </a:blip>
          <a:srcRect b="34205" l="0" r="64576" t="37713"/>
          <a:stretch/>
        </p:blipFill>
        <p:spPr>
          <a:xfrm>
            <a:off x="5969725" y="2926021"/>
            <a:ext cx="1749200" cy="181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8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17" name="Google Shape;917;p8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9" name="Google Shape;91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8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8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89"/>
          <p:cNvSpPr txBox="1"/>
          <p:nvPr/>
        </p:nvSpPr>
        <p:spPr>
          <a:xfrm>
            <a:off x="352725" y="17517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Conclusions</a:t>
            </a: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8" name="Google Shape;928;p89"/>
          <p:cNvSpPr txBox="1"/>
          <p:nvPr/>
        </p:nvSpPr>
        <p:spPr>
          <a:xfrm>
            <a:off x="360000" y="806825"/>
            <a:ext cx="7146600" cy="3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inheritance helps us transfer all the skills previously written for a more general class into another, more private class, the inheritor class.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following is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described in the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inheritor class: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new constructor (borrowing superclass properties using the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super()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method),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new properties (in the constructor),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1000"/>
              </a:spcAft>
              <a:buSzPts val="1800"/>
              <a:buFont typeface="Montserrat"/>
              <a:buChar char="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methods.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9" name="Google Shape;929;p8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0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90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0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7" name="Google Shape;93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90"/>
          <p:cNvSpPr txBox="1"/>
          <p:nvPr/>
        </p:nvSpPr>
        <p:spPr>
          <a:xfrm>
            <a:off x="348850" y="1104450"/>
            <a:ext cx="5963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Visual Studio Code</a:t>
            </a: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r>
              <a:rPr lang="en" sz="3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</a:t>
            </a:r>
            <a:r>
              <a:rPr lang="en" sz="3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ore preparation for creating applications</a:t>
            </a:r>
            <a:endParaRPr sz="3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9" name="Google Shape;939;p90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 2. Interface design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9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45" name="Google Shape;945;p9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7" name="Google Shape;94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1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91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91">
            <a:hlinkClick r:id="rId5"/>
          </p:cNvPr>
          <p:cNvSpPr txBox="1"/>
          <p:nvPr/>
        </p:nvSpPr>
        <p:spPr>
          <a:xfrm>
            <a:off x="1155050" y="1946300"/>
            <a:ext cx="4349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6"/>
              </a:rPr>
              <a:t>Visual Studio Code from Algorithmics</a:t>
            </a:r>
            <a:endParaRPr sz="15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51" name="Google Shape;951;p91"/>
          <p:cNvSpPr txBox="1"/>
          <p:nvPr/>
        </p:nvSpPr>
        <p:spPr>
          <a:xfrm>
            <a:off x="348601" y="175175"/>
            <a:ext cx="7407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the task in VS Code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2" name="Google Shape;952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1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1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1" name="Google Shape;961;p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91"/>
          <p:cNvSpPr txBox="1"/>
          <p:nvPr/>
        </p:nvSpPr>
        <p:spPr>
          <a:xfrm>
            <a:off x="1035653" y="779650"/>
            <a:ext cx="6527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VSC. </a:t>
            </a:r>
            <a:r>
              <a:rPr b="1" lang="en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Inheritance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3" name="Google Shape;963;p9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8600" y="76947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9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51997" y="1876170"/>
            <a:ext cx="1103575" cy="10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91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Preparing to create applications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92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92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92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3" name="Google Shape;97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2"/>
          <p:cNvSpPr txBox="1"/>
          <p:nvPr/>
        </p:nvSpPr>
        <p:spPr>
          <a:xfrm>
            <a:off x="360000" y="1748125"/>
            <a:ext cx="5885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Interface design</a:t>
            </a:r>
            <a:endParaRPr sz="33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5" name="Google Shape;975;p92"/>
          <p:cNvSpPr txBox="1"/>
          <p:nvPr/>
        </p:nvSpPr>
        <p:spPr>
          <a:xfrm>
            <a:off x="360000" y="104775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76" name="Google Shape;976;p92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 2. Interface design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75" y="2461375"/>
            <a:ext cx="3189313" cy="17129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982" name="Google Shape;982;p9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83" name="Google Shape;983;p9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5" name="Google Shape;985;p9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6" name="Google Shape;98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9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9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9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9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3" name="Google Shape;993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93"/>
          <p:cNvSpPr txBox="1"/>
          <p:nvPr/>
        </p:nvSpPr>
        <p:spPr>
          <a:xfrm>
            <a:off x="183275" y="692525"/>
            <a:ext cx="73557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complete the task, we will need to do the following: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learn new widgets for creating message boxes and radio buttons;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learn how to create &gt; 1 layout and place widgets in them.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5" name="Google Shape;995;p93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996" name="Google Shape;996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0275" y="2478400"/>
            <a:ext cx="3239029" cy="17129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97" name="Google Shape;997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3699" y="3670152"/>
            <a:ext cx="783916" cy="7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1825" y="2456700"/>
            <a:ext cx="3239025" cy="1722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80" y="2456695"/>
            <a:ext cx="3485123" cy="18718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86" name="Google Shape;286;p5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87" name="Google Shape;287;p5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58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8"/>
          <p:cNvSpPr txBox="1"/>
          <p:nvPr/>
        </p:nvSpPr>
        <p:spPr>
          <a:xfrm>
            <a:off x="183275" y="692525"/>
            <a:ext cx="73557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type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windowed application.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Functionality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display a test question with answer options;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display a prize depending on the answer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selected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58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1824" y="3890602"/>
            <a:ext cx="783916" cy="7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8"/>
          <p:cNvSpPr txBox="1"/>
          <p:nvPr/>
        </p:nvSpPr>
        <p:spPr>
          <a:xfrm>
            <a:off x="303975" y="4358175"/>
            <a:ext cx="7291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tools do we need to complete such a request?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1825" y="2456700"/>
            <a:ext cx="3520256" cy="18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Google Shape;1003;p9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04" name="Google Shape;1004;p9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6" name="Google Shape;100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9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9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9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9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3" name="Google Shape;101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94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The "Competition" </a:t>
            </a: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</a:t>
            </a: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pplication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15" name="Google Shape;1015;p94"/>
          <p:cNvSpPr txBox="1"/>
          <p:nvPr/>
        </p:nvSpPr>
        <p:spPr>
          <a:xfrm>
            <a:off x="303975" y="675975"/>
            <a:ext cx="69921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 u="sng">
                <a:latin typeface="Montserrat"/>
                <a:ea typeface="Montserrat"/>
                <a:cs typeface="Montserrat"/>
                <a:sym typeface="Montserrat"/>
              </a:rPr>
              <a:t>Step 1.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Creating the necessary widgets.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9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017" name="Google Shape;1017;p94"/>
          <p:cNvGraphicFramePr/>
          <p:nvPr/>
        </p:nvGraphicFramePr>
        <p:xfrm>
          <a:off x="377450" y="110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{0E89A3CC-E136-4565-A9FD-1850483296D4}</a:tableStyleId>
              </a:tblPr>
              <a:tblGrid>
                <a:gridCol w="4300950"/>
                <a:gridCol w="2934150"/>
              </a:tblGrid>
              <a:tr h="37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Designation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Application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QApplication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Application window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QWidget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Label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QLabel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Guide line (vertical, horizontal)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QVBoxLayout, 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QHBoxLayout</a:t>
                      </a:r>
                      <a:endParaRPr sz="1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Message window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QMessageBox()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Radio button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QRadioButton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18" name="Google Shape;1018;p94"/>
          <p:cNvSpPr txBox="1"/>
          <p:nvPr/>
        </p:nvSpPr>
        <p:spPr>
          <a:xfrm>
            <a:off x="342525" y="4628025"/>
            <a:ext cx="7158000" cy="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How do we import the necessary library modules?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9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24" name="Google Shape;1024;p9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9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6" name="Google Shape;1026;p9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7" name="Google Shape;102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9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9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9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95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Importing PyQt modules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36" name="Google Shape;1036;p95"/>
          <p:cNvSpPr/>
          <p:nvPr/>
        </p:nvSpPr>
        <p:spPr>
          <a:xfrm>
            <a:off x="304000" y="826425"/>
            <a:ext cx="2024400" cy="454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QtCore</a:t>
            </a:r>
            <a:endParaRPr b="1" sz="1600"/>
          </a:p>
        </p:txBody>
      </p:sp>
      <p:sp>
        <p:nvSpPr>
          <p:cNvPr id="1037" name="Google Shape;1037;p95"/>
          <p:cNvSpPr/>
          <p:nvPr/>
        </p:nvSpPr>
        <p:spPr>
          <a:xfrm>
            <a:off x="2851825" y="826425"/>
            <a:ext cx="2420100" cy="454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QtWidgets</a:t>
            </a:r>
            <a:endParaRPr b="1" sz="1600"/>
          </a:p>
        </p:txBody>
      </p:sp>
      <p:sp>
        <p:nvSpPr>
          <p:cNvPr id="1038" name="Google Shape;1038;p95"/>
          <p:cNvSpPr txBox="1"/>
          <p:nvPr/>
        </p:nvSpPr>
        <p:spPr>
          <a:xfrm>
            <a:off x="5416500" y="940025"/>
            <a:ext cx="1662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. . .</a:t>
            </a:r>
            <a:r>
              <a:rPr b="1" lang="en"/>
              <a:t> </a:t>
            </a:r>
            <a:endParaRPr b="1"/>
          </a:p>
        </p:txBody>
      </p:sp>
      <p:sp>
        <p:nvSpPr>
          <p:cNvPr id="1039" name="Google Shape;1039;p95"/>
          <p:cNvSpPr/>
          <p:nvPr/>
        </p:nvSpPr>
        <p:spPr>
          <a:xfrm rot="5400000">
            <a:off x="567288" y="1442350"/>
            <a:ext cx="1518300" cy="2024400"/>
          </a:xfrm>
          <a:prstGeom prst="flowChartDelay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5"/>
          <p:cNvSpPr txBox="1"/>
          <p:nvPr/>
        </p:nvSpPr>
        <p:spPr>
          <a:xfrm>
            <a:off x="303963" y="1801125"/>
            <a:ext cx="19704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The </a:t>
            </a:r>
            <a:r>
              <a:rPr b="1" lang="en" sz="1500">
                <a:solidFill>
                  <a:schemeClr val="dk1"/>
                </a:solidFill>
              </a:rPr>
              <a:t>Qt </a:t>
            </a:r>
            <a:r>
              <a:rPr lang="en" sz="1500">
                <a:solidFill>
                  <a:schemeClr val="dk1"/>
                </a:solidFill>
              </a:rPr>
              <a:t>module: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constants and flags which determine how the window looks</a:t>
            </a:r>
            <a:endParaRPr sz="1500"/>
          </a:p>
        </p:txBody>
      </p:sp>
      <p:sp>
        <p:nvSpPr>
          <p:cNvPr id="1041" name="Google Shape;1041;p95"/>
          <p:cNvSpPr/>
          <p:nvPr/>
        </p:nvSpPr>
        <p:spPr>
          <a:xfrm rot="5400000">
            <a:off x="3305425" y="1257550"/>
            <a:ext cx="1518300" cy="2394000"/>
          </a:xfrm>
          <a:prstGeom prst="flowChartDelay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95"/>
          <p:cNvSpPr txBox="1"/>
          <p:nvPr/>
        </p:nvSpPr>
        <p:spPr>
          <a:xfrm>
            <a:off x="2773525" y="1726175"/>
            <a:ext cx="25767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The </a:t>
            </a:r>
            <a:r>
              <a:rPr b="1" lang="en" sz="1500">
                <a:solidFill>
                  <a:schemeClr val="dk1"/>
                </a:solidFill>
              </a:rPr>
              <a:t>QApplication, QWidget, QLabel, </a:t>
            </a:r>
            <a:r>
              <a:rPr lang="en" sz="1500">
                <a:solidFill>
                  <a:schemeClr val="dk1"/>
                </a:solidFill>
              </a:rPr>
              <a:t>and</a:t>
            </a:r>
            <a:r>
              <a:rPr b="1" lang="en" sz="1500">
                <a:solidFill>
                  <a:schemeClr val="dk1"/>
                </a:solidFill>
              </a:rPr>
              <a:t> QVBoxLayout </a:t>
            </a:r>
            <a:r>
              <a:rPr lang="en" sz="1500">
                <a:solidFill>
                  <a:schemeClr val="dk1"/>
                </a:solidFill>
              </a:rPr>
              <a:t>modules: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widgets and how they are arranged</a:t>
            </a:r>
            <a:endParaRPr sz="1500"/>
          </a:p>
        </p:txBody>
      </p:sp>
      <p:cxnSp>
        <p:nvCxnSpPr>
          <p:cNvPr id="1043" name="Google Shape;1043;p95"/>
          <p:cNvCxnSpPr>
            <a:stCxn id="1036" idx="2"/>
            <a:endCxn id="1039" idx="1"/>
          </p:cNvCxnSpPr>
          <p:nvPr/>
        </p:nvCxnSpPr>
        <p:spPr>
          <a:xfrm>
            <a:off x="1316200" y="1280925"/>
            <a:ext cx="10200" cy="414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4" name="Google Shape;1044;p95"/>
          <p:cNvCxnSpPr>
            <a:stCxn id="1037" idx="2"/>
            <a:endCxn id="1041" idx="1"/>
          </p:cNvCxnSpPr>
          <p:nvPr/>
        </p:nvCxnSpPr>
        <p:spPr>
          <a:xfrm>
            <a:off x="4061875" y="1280925"/>
            <a:ext cx="2700" cy="414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5" name="Google Shape;1045;p95"/>
          <p:cNvSpPr txBox="1"/>
          <p:nvPr/>
        </p:nvSpPr>
        <p:spPr>
          <a:xfrm>
            <a:off x="100850" y="3203600"/>
            <a:ext cx="24876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It needs to be imported for the 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parameter.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6" name="Google Shape;1046;p95"/>
          <p:cNvSpPr txBox="1"/>
          <p:nvPr/>
        </p:nvSpPr>
        <p:spPr>
          <a:xfrm>
            <a:off x="2680825" y="3203600"/>
            <a:ext cx="2762100" cy="8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It needs to be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imported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for the corresponding widgets.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7" name="Google Shape;1047;p95"/>
          <p:cNvSpPr txBox="1"/>
          <p:nvPr/>
        </p:nvSpPr>
        <p:spPr>
          <a:xfrm>
            <a:off x="225550" y="3967500"/>
            <a:ext cx="72351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PyQt5.QtCore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PyQt5.QtWidgets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QApplication, QWidget, QLabel, QVBoxLayout,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QHBoxLayout, QMessageBox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9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53" name="Google Shape;1053;p9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9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5" name="Google Shape;1055;p9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6" name="Google Shape;105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9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9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9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3" name="Google Shape;1063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96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an application and main window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65" name="Google Shape;1065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3800" y="2151125"/>
            <a:ext cx="3129076" cy="2462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6" name="Google Shape;1066;p96"/>
          <p:cNvSpPr txBox="1"/>
          <p:nvPr/>
        </p:nvSpPr>
        <p:spPr>
          <a:xfrm>
            <a:off x="233275" y="665825"/>
            <a:ext cx="72351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PyQt5.QtCore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PyQt5.QtWidgets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QApplication, QWidget, QPushButton, QLabel, QVBoxLayout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 = QApplication([])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my_win = QWidget()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my_win.show()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app.exec_()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7" name="Google Shape;1067;p96"/>
          <p:cNvSpPr txBox="1"/>
          <p:nvPr/>
        </p:nvSpPr>
        <p:spPr>
          <a:xfrm>
            <a:off x="320175" y="4079675"/>
            <a:ext cx="3532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Don't forget to resize the window and choose where it will appear.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2" name="Google Shape;1072;p9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73" name="Google Shape;1073;p9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5" name="Google Shape;1075;p9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6" name="Google Shape;10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9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9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9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9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9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9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3" name="Google Shape;1083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7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 question and answer options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085" name="Google Shape;1085;p97"/>
          <p:cNvGraphicFramePr/>
          <p:nvPr/>
        </p:nvGraphicFramePr>
        <p:xfrm>
          <a:off x="332838" y="116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{0E89A3CC-E136-4565-A9FD-1850483296D4}</a:tableStyleId>
              </a:tblPr>
              <a:tblGrid>
                <a:gridCol w="3882250"/>
                <a:gridCol w="3222275"/>
              </a:tblGrid>
              <a:tr h="35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btn_answer = QRadioButton(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'Signature'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9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constructor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that creates a "Radio button" type object with a signature.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86" name="Google Shape;1086;p97"/>
          <p:cNvGraphicFramePr/>
          <p:nvPr/>
        </p:nvGraphicFramePr>
        <p:xfrm>
          <a:off x="332838" y="2981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{0E89A3CC-E136-4565-A9FD-1850483296D4}</a:tableStyleId>
              </a:tblPr>
              <a:tblGrid>
                <a:gridCol w="3882250"/>
                <a:gridCol w="3222275"/>
              </a:tblGrid>
              <a:tr h="35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question = QLabel(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'What year?'</a:t>
                      </a:r>
                      <a:r>
                        <a:rPr lang="en"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constructor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that creates a "Label" type object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with the specified text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7" name="Google Shape;1087;p97"/>
          <p:cNvSpPr txBox="1"/>
          <p:nvPr/>
        </p:nvSpPr>
        <p:spPr>
          <a:xfrm>
            <a:off x="332850" y="2545850"/>
            <a:ext cx="4194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Question (you already know this widget)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97"/>
          <p:cNvSpPr txBox="1"/>
          <p:nvPr/>
        </p:nvSpPr>
        <p:spPr>
          <a:xfrm>
            <a:off x="214325" y="675963"/>
            <a:ext cx="25200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Answer option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9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94" name="Google Shape;1094;p9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6" name="Google Shape;1096;p9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7" name="Google Shape;10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9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9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9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9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9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9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98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Positioning widgets along a line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106" name="Google Shape;1106;p98"/>
          <p:cNvGraphicFramePr/>
          <p:nvPr/>
        </p:nvGraphicFramePr>
        <p:xfrm>
          <a:off x="267600" y="64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{0E89A3CC-E136-4565-A9FD-1850483296D4}</a:tableStyleId>
              </a:tblPr>
              <a:tblGrid>
                <a:gridCol w="3927250"/>
                <a:gridCol w="3311750"/>
              </a:tblGrid>
              <a:tr h="35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v_line = QVBoxLayout()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constructor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that creates a "Vertical line" type object. 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v_line.addWidget(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title, alignment = Qt.AlignCenter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method that adds a widget to the line and positions it in the center.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my_win.setLayout(</a:t>
                      </a: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v_line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Adds the resulting line and its objects to the application window.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9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12" name="Google Shape;1112;p9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4" name="Google Shape;1114;p9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5" name="Google Shape;111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9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9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9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9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9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9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99"/>
          <p:cNvSpPr txBox="1"/>
          <p:nvPr/>
        </p:nvSpPr>
        <p:spPr>
          <a:xfrm>
            <a:off x="131625" y="175175"/>
            <a:ext cx="6902100" cy="4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PyQt5.QtCore </a:t>
            </a:r>
            <a:r>
              <a:rPr lang="en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Qt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PyQt5.QtWidgets </a:t>
            </a:r>
            <a:r>
              <a:rPr lang="en" sz="9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QApplication, QWidget,  QPushButton, QHBoxLayout, QVBoxLayout, QLabel, QMessageBox, QRadioButton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 = QApplication([])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 = QWidget()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main_win.setWindowTitle(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'Competition from Crazy People'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question = QLabel(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'What year did the channel receive the "gold play button" from YouTube?'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btn_answer1 = QRadioButton(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'2005'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btn_answer2 = QRadioButton(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'2010'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btn_answer3 = QRadioButton(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'2015'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btn_answer4 = QRadioButton(</a:t>
            </a:r>
            <a:r>
              <a:rPr lang="en" sz="9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'2020'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 = QVBoxLayout()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layout_main.addWidget(question, </a:t>
            </a:r>
            <a:r>
              <a:rPr lang="en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layout_main.addWidget(btn_answer1, </a:t>
            </a:r>
            <a:r>
              <a:rPr lang="en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layout_main.addWidget(btn_answer2, </a:t>
            </a:r>
            <a:r>
              <a:rPr lang="en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layout_main.addWidget(btn_answer3, </a:t>
            </a:r>
            <a:r>
              <a:rPr lang="en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layout_main.addWidget(btn_answer4, </a:t>
            </a:r>
            <a:r>
              <a:rPr lang="en" sz="9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main_win.setLayout(layout_main)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main_win.show()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app.exec_()</a:t>
            </a:r>
            <a:endParaRPr sz="1100">
              <a:solidFill>
                <a:srgbClr val="AF00DB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4" name="Google Shape;1124;p99"/>
          <p:cNvSpPr txBox="1"/>
          <p:nvPr/>
        </p:nvSpPr>
        <p:spPr>
          <a:xfrm>
            <a:off x="4753425" y="4141975"/>
            <a:ext cx="27987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Montserrat"/>
                <a:ea typeface="Montserrat"/>
                <a:cs typeface="Montserrat"/>
                <a:sym typeface="Montserrat"/>
              </a:rPr>
              <a:t>The application with a question and four possible answers.</a:t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5" name="Google Shape;1125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1382" y="2353275"/>
            <a:ext cx="3161169" cy="170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75" y="1239025"/>
            <a:ext cx="3796325" cy="2038963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31" name="Google Shape;1131;p10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32" name="Google Shape;1132;p10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0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10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5" name="Google Shape;113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0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0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0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0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0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0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00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Positioning widgets using layouts</a:t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144" name="Google Shape;1144;p100"/>
          <p:cNvCxnSpPr/>
          <p:nvPr/>
        </p:nvCxnSpPr>
        <p:spPr>
          <a:xfrm>
            <a:off x="2150300" y="1028725"/>
            <a:ext cx="0" cy="24540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145" name="Google Shape;1145;p100"/>
          <p:cNvCxnSpPr/>
          <p:nvPr/>
        </p:nvCxnSpPr>
        <p:spPr>
          <a:xfrm rot="10800000">
            <a:off x="240825" y="1819775"/>
            <a:ext cx="4039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146" name="Google Shape;1146;p100"/>
          <p:cNvCxnSpPr/>
          <p:nvPr/>
        </p:nvCxnSpPr>
        <p:spPr>
          <a:xfrm rot="10800000">
            <a:off x="240813" y="2353175"/>
            <a:ext cx="4039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147" name="Google Shape;1147;p100"/>
          <p:cNvCxnSpPr/>
          <p:nvPr/>
        </p:nvCxnSpPr>
        <p:spPr>
          <a:xfrm rot="10800000">
            <a:off x="240825" y="2887700"/>
            <a:ext cx="4039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148" name="Google Shape;1148;p100"/>
          <p:cNvSpPr txBox="1"/>
          <p:nvPr/>
        </p:nvSpPr>
        <p:spPr>
          <a:xfrm>
            <a:off x="4370300" y="840450"/>
            <a:ext cx="33246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To position the widgets the way the customer wants, you need to do the following: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ontserrat"/>
              <a:buChar char="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Create three horizontal guide lines.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ontserrat"/>
              <a:buChar char="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Add the necessary widgets to each line. We will get three layouts with widgets.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Montserrat"/>
              <a:buChar char="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Add these layouts to the main vertical line.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Font typeface="Montserrat"/>
              <a:buChar char="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Bind the main layout (vertical line layout) to the application window.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3" name="Google Shape;1153;p10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54" name="Google Shape;1154;p10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0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6" name="Google Shape;1156;p10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7" name="Google Shape;115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10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0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0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0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0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0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01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Positioning widgets using layouts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66" name="Google Shape;1166;p101"/>
          <p:cNvSpPr txBox="1"/>
          <p:nvPr/>
        </p:nvSpPr>
        <p:spPr>
          <a:xfrm>
            <a:off x="259150" y="675975"/>
            <a:ext cx="51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layoutH1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layoutH2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layoutH3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67" name="Google Shape;1167;p101"/>
          <p:cNvCxnSpPr/>
          <p:nvPr/>
        </p:nvCxnSpPr>
        <p:spPr>
          <a:xfrm rot="10800000">
            <a:off x="5090925" y="3529735"/>
            <a:ext cx="2415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168" name="Google Shape;1168;p101"/>
          <p:cNvCxnSpPr/>
          <p:nvPr/>
        </p:nvCxnSpPr>
        <p:spPr>
          <a:xfrm rot="10800000">
            <a:off x="5090918" y="3853187"/>
            <a:ext cx="2415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169" name="Google Shape;1169;p101"/>
          <p:cNvCxnSpPr/>
          <p:nvPr/>
        </p:nvCxnSpPr>
        <p:spPr>
          <a:xfrm rot="10800000">
            <a:off x="5090925" y="4177322"/>
            <a:ext cx="2415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4" name="Google Shape;1174;p102"/>
          <p:cNvPicPr preferRelativeResize="0"/>
          <p:nvPr/>
        </p:nvPicPr>
        <p:blipFill rotWithShape="1">
          <a:blip r:embed="rId3">
            <a:alphaModFix/>
          </a:blip>
          <a:srcRect b="57878" l="3440" r="1257" t="13680"/>
          <a:stretch/>
        </p:blipFill>
        <p:spPr>
          <a:xfrm>
            <a:off x="4861175" y="2996610"/>
            <a:ext cx="2706350" cy="43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02"/>
          <p:cNvPicPr preferRelativeResize="0"/>
          <p:nvPr/>
        </p:nvPicPr>
        <p:blipFill rotWithShape="1">
          <a:blip r:embed="rId4">
            <a:alphaModFix/>
          </a:blip>
          <a:srcRect b="0" l="0" r="0" t="72005"/>
          <a:stretch/>
        </p:blipFill>
        <p:spPr>
          <a:xfrm>
            <a:off x="4861175" y="3930932"/>
            <a:ext cx="2706350" cy="2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02"/>
          <p:cNvPicPr preferRelativeResize="0"/>
          <p:nvPr/>
        </p:nvPicPr>
        <p:blipFill rotWithShape="1">
          <a:blip r:embed="rId4">
            <a:alphaModFix/>
          </a:blip>
          <a:srcRect b="39030" l="0" r="0" t="32975"/>
          <a:stretch/>
        </p:blipFill>
        <p:spPr>
          <a:xfrm>
            <a:off x="4853050" y="3541449"/>
            <a:ext cx="2706350" cy="27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7" name="Google Shape;1177;p10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78" name="Google Shape;1178;p10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0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0" name="Google Shape;1180;p10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1" name="Google Shape;1181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0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0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0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0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0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0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10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02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Positioning widgets using layouts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90" name="Google Shape;1190;p102"/>
          <p:cNvSpPr txBox="1"/>
          <p:nvPr/>
        </p:nvSpPr>
        <p:spPr>
          <a:xfrm>
            <a:off x="222400" y="675975"/>
            <a:ext cx="48108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layoutH1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layoutH2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layoutH3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layoutH1.addWidget(question,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layoutH2.addWidget(btn_answer1,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layoutH2.addWidget(btn_answer2,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layoutH3.addWidget(btn_answer3,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layoutH3.addWidget(btn_answer4,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91" name="Google Shape;1191;p102"/>
          <p:cNvCxnSpPr/>
          <p:nvPr/>
        </p:nvCxnSpPr>
        <p:spPr>
          <a:xfrm rot="10800000">
            <a:off x="4752000" y="3203800"/>
            <a:ext cx="292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192" name="Google Shape;1192;p102"/>
          <p:cNvCxnSpPr/>
          <p:nvPr/>
        </p:nvCxnSpPr>
        <p:spPr>
          <a:xfrm rot="10800000">
            <a:off x="4796700" y="3700900"/>
            <a:ext cx="284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p102"/>
          <p:cNvCxnSpPr/>
          <p:nvPr/>
        </p:nvCxnSpPr>
        <p:spPr>
          <a:xfrm rot="10800000">
            <a:off x="4796875" y="4062325"/>
            <a:ext cx="283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" name="Google Shape;1198;p10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9" name="Google Shape;1199;p10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0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1" name="Google Shape;1201;p10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2" name="Google Shape;120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0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0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0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0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0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0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9" name="Google Shape;1209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03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Positioning widgets using layouts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11" name="Google Shape;1211;p103"/>
          <p:cNvSpPr txBox="1"/>
          <p:nvPr/>
        </p:nvSpPr>
        <p:spPr>
          <a:xfrm>
            <a:off x="259150" y="675975"/>
            <a:ext cx="5164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layoutH1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layoutH2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layoutH3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layoutH1.addWidget(question,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layoutH2.addWidget(btn_answer1,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layoutH2.addWidget(btn_answer2,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layoutH3.addWidget(btn_answer3,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layoutH3.addWidget(btn_answer4,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 = QVBoxLayout()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layout_main.addLayout(layoutH1)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layout_main.addLayout(layoutH2)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layout_main.addLayout(layoutH3)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12" name="Google Shape;1212;p103"/>
          <p:cNvPicPr preferRelativeResize="0"/>
          <p:nvPr/>
        </p:nvPicPr>
        <p:blipFill rotWithShape="1">
          <a:blip r:embed="rId5">
            <a:alphaModFix/>
          </a:blip>
          <a:srcRect b="57878" l="3440" r="1257" t="13680"/>
          <a:stretch/>
        </p:blipFill>
        <p:spPr>
          <a:xfrm>
            <a:off x="4861175" y="2996610"/>
            <a:ext cx="2706350" cy="433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03"/>
          <p:cNvPicPr preferRelativeResize="0"/>
          <p:nvPr/>
        </p:nvPicPr>
        <p:blipFill rotWithShape="1">
          <a:blip r:embed="rId6">
            <a:alphaModFix/>
          </a:blip>
          <a:srcRect b="0" l="0" r="0" t="72005"/>
          <a:stretch/>
        </p:blipFill>
        <p:spPr>
          <a:xfrm>
            <a:off x="4861175" y="3930932"/>
            <a:ext cx="2706350" cy="2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03"/>
          <p:cNvPicPr preferRelativeResize="0"/>
          <p:nvPr/>
        </p:nvPicPr>
        <p:blipFill rotWithShape="1">
          <a:blip r:embed="rId6">
            <a:alphaModFix/>
          </a:blip>
          <a:srcRect b="39030" l="0" r="0" t="32975"/>
          <a:stretch/>
        </p:blipFill>
        <p:spPr>
          <a:xfrm>
            <a:off x="4853050" y="3541449"/>
            <a:ext cx="2706350" cy="27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5" name="Google Shape;1215;p103"/>
          <p:cNvCxnSpPr/>
          <p:nvPr/>
        </p:nvCxnSpPr>
        <p:spPr>
          <a:xfrm rot="10800000">
            <a:off x="4752000" y="3203800"/>
            <a:ext cx="292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103"/>
          <p:cNvCxnSpPr/>
          <p:nvPr/>
        </p:nvCxnSpPr>
        <p:spPr>
          <a:xfrm rot="10800000">
            <a:off x="4796700" y="3700900"/>
            <a:ext cx="284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217" name="Google Shape;1217;p103"/>
          <p:cNvCxnSpPr/>
          <p:nvPr/>
        </p:nvCxnSpPr>
        <p:spPr>
          <a:xfrm rot="10800000">
            <a:off x="4796875" y="4062325"/>
            <a:ext cx="283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5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06" name="Google Shape;306;p5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59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9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6" name="Google Shape;316;p59"/>
          <p:cNvSpPr/>
          <p:nvPr/>
        </p:nvSpPr>
        <p:spPr>
          <a:xfrm>
            <a:off x="2207550" y="941300"/>
            <a:ext cx="28575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"Competition" application</a:t>
            </a:r>
            <a:endParaRPr/>
          </a:p>
        </p:txBody>
      </p:sp>
      <p:sp>
        <p:nvSpPr>
          <p:cNvPr id="317" name="Google Shape;317;p59"/>
          <p:cNvSpPr/>
          <p:nvPr/>
        </p:nvSpPr>
        <p:spPr>
          <a:xfrm>
            <a:off x="303975" y="1745725"/>
            <a:ext cx="24837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Application functionality</a:t>
            </a:r>
            <a:endParaRPr/>
          </a:p>
        </p:txBody>
      </p:sp>
      <p:sp>
        <p:nvSpPr>
          <p:cNvPr id="318" name="Google Shape;318;p59"/>
          <p:cNvSpPr/>
          <p:nvPr/>
        </p:nvSpPr>
        <p:spPr>
          <a:xfrm>
            <a:off x="4101350" y="1707425"/>
            <a:ext cx="30231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Application interface</a:t>
            </a:r>
            <a:endParaRPr/>
          </a:p>
        </p:txBody>
      </p:sp>
      <p:cxnSp>
        <p:nvCxnSpPr>
          <p:cNvPr id="319" name="Google Shape;319;p59"/>
          <p:cNvCxnSpPr>
            <a:stCxn id="316" idx="2"/>
            <a:endCxn id="317" idx="0"/>
          </p:cNvCxnSpPr>
          <p:nvPr/>
        </p:nvCxnSpPr>
        <p:spPr>
          <a:xfrm flipH="1">
            <a:off x="1545900" y="1451300"/>
            <a:ext cx="2090400" cy="294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59"/>
          <p:cNvCxnSpPr>
            <a:stCxn id="316" idx="2"/>
            <a:endCxn id="318" idx="0"/>
          </p:cNvCxnSpPr>
          <p:nvPr/>
        </p:nvCxnSpPr>
        <p:spPr>
          <a:xfrm>
            <a:off x="3636300" y="1451300"/>
            <a:ext cx="1976700" cy="256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59"/>
          <p:cNvSpPr txBox="1"/>
          <p:nvPr/>
        </p:nvSpPr>
        <p:spPr>
          <a:xfrm>
            <a:off x="4055675" y="2420775"/>
            <a:ext cx="3160800" cy="21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Creating a question window with a choice of possible answers.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Arranging t</a:t>
            </a:r>
            <a:r>
              <a:rPr lang="en"/>
              <a:t>he widgets in the question window.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Processing mouse events with interface elements.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Displaying a result window depending on the answer.</a:t>
            </a:r>
            <a:endParaRPr/>
          </a:p>
        </p:txBody>
      </p:sp>
      <p:sp>
        <p:nvSpPr>
          <p:cNvPr id="322" name="Google Shape;322;p59"/>
          <p:cNvSpPr txBox="1"/>
          <p:nvPr/>
        </p:nvSpPr>
        <p:spPr>
          <a:xfrm>
            <a:off x="255400" y="2420775"/>
            <a:ext cx="29025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Nothing complicated.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599" y="2929215"/>
            <a:ext cx="2846400" cy="1528786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23" name="Google Shape;1223;p10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24" name="Google Shape;1224;p10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0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6" name="Google Shape;1226;p10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7" name="Google Shape;122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0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0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0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0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0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0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4" name="Google Shape;1234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04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Positioning widgets using layouts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6" name="Google Shape;1236;p104"/>
          <p:cNvSpPr txBox="1"/>
          <p:nvPr/>
        </p:nvSpPr>
        <p:spPr>
          <a:xfrm>
            <a:off x="259150" y="675975"/>
            <a:ext cx="5164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layoutH1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layoutH2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layoutH3 = QHBoxLayout()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layoutH1.addWidget(question,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layoutH2.addWidget(btn_answer1,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layoutH2.addWidget(btn_answer2,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layoutH3.addWidget(btn_answer3,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layoutH3.addWidget(btn_answer4,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 = QVBoxLayout()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layout_main.addLayout(layoutH1)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layout_main.addLayout(layoutH2)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layout_main.addLayout(layoutH3)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main_win.setLayout(layout_main)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7" name="Google Shape;1237;p104"/>
          <p:cNvCxnSpPr/>
          <p:nvPr/>
        </p:nvCxnSpPr>
        <p:spPr>
          <a:xfrm rot="10800000">
            <a:off x="4817225" y="3440600"/>
            <a:ext cx="2924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238" name="Google Shape;1238;p104"/>
          <p:cNvCxnSpPr/>
          <p:nvPr/>
        </p:nvCxnSpPr>
        <p:spPr>
          <a:xfrm rot="10800000">
            <a:off x="4861900" y="3790400"/>
            <a:ext cx="2846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239" name="Google Shape;1239;p104"/>
          <p:cNvCxnSpPr/>
          <p:nvPr/>
        </p:nvCxnSpPr>
        <p:spPr>
          <a:xfrm rot="10800000">
            <a:off x="4862075" y="4151825"/>
            <a:ext cx="2835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104"/>
          <p:cNvCxnSpPr/>
          <p:nvPr/>
        </p:nvCxnSpPr>
        <p:spPr>
          <a:xfrm>
            <a:off x="6212100" y="2959550"/>
            <a:ext cx="0" cy="1661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5" name="Google Shape;1245;p10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46" name="Google Shape;1246;p10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0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8" name="Google Shape;1248;p10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9" name="Google Shape;124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0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0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0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0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0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0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6" name="Google Shape;1256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05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 notification window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258" name="Google Shape;1258;p105"/>
          <p:cNvGraphicFramePr/>
          <p:nvPr/>
        </p:nvGraphicFramePr>
        <p:xfrm>
          <a:off x="332838" y="116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{0E89A3CC-E136-4565-A9FD-1850483296D4}</a:tableStyleId>
              </a:tblPr>
              <a:tblGrid>
                <a:gridCol w="3882250"/>
                <a:gridCol w="3222275"/>
              </a:tblGrid>
              <a:tr h="35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victory_win = QMessageBox()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constructor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that creates a notification window.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victory_win.setText(</a:t>
                      </a:r>
                      <a:r>
                        <a:rPr lang="en" sz="1300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'Correct!'</a:t>
                      </a:r>
                      <a:r>
                        <a:rPr lang="en" sz="13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3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 method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that displays the specified text in the window.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victory_win.exec_()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Leaves the window open.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9" name="Google Shape;1259;p105"/>
          <p:cNvSpPr txBox="1"/>
          <p:nvPr/>
        </p:nvSpPr>
        <p:spPr>
          <a:xfrm>
            <a:off x="214325" y="675975"/>
            <a:ext cx="7383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A window with a notification label and a ready-made "OK" button: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0" name="Google Shape;1260;p105"/>
          <p:cNvSpPr txBox="1"/>
          <p:nvPr/>
        </p:nvSpPr>
        <p:spPr>
          <a:xfrm>
            <a:off x="303975" y="3644975"/>
            <a:ext cx="5508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The button is created automatically.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Clicking on "OK" closes the window.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1" name="Google Shape;126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775" y="3644975"/>
            <a:ext cx="1371600" cy="113121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6" name="Google Shape;1266;p10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67" name="Google Shape;1267;p10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0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10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0" name="Google Shape;127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0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0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0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0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0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0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7" name="Google Shape;1277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06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Radio button click handling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79" name="Google Shape;1279;p106"/>
          <p:cNvSpPr txBox="1"/>
          <p:nvPr/>
        </p:nvSpPr>
        <p:spPr>
          <a:xfrm>
            <a:off x="248100" y="626250"/>
            <a:ext cx="6992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customers want the following to happen: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when clicking on the correct radio button ("2005"), a window appears saying "Correct! You win a gyro scooter!”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clicking on any other radio button,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window appears saying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"No, it was in 2005. You win a company poster."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0" name="Google Shape;1280;p106"/>
          <p:cNvSpPr txBox="1"/>
          <p:nvPr/>
        </p:nvSpPr>
        <p:spPr>
          <a:xfrm>
            <a:off x="333850" y="454882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How do we program this?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07"/>
          <p:cNvSpPr txBox="1"/>
          <p:nvPr/>
        </p:nvSpPr>
        <p:spPr>
          <a:xfrm>
            <a:off x="303975" y="3283000"/>
            <a:ext cx="49686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btn_answer1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.clicked.connect(show_win)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6" name="Google Shape;1286;p107"/>
          <p:cNvSpPr/>
          <p:nvPr/>
        </p:nvSpPr>
        <p:spPr>
          <a:xfrm>
            <a:off x="348225" y="3218100"/>
            <a:ext cx="4857900" cy="63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07"/>
          <p:cNvSpPr/>
          <p:nvPr/>
        </p:nvSpPr>
        <p:spPr>
          <a:xfrm>
            <a:off x="3797625" y="3357250"/>
            <a:ext cx="1251300" cy="340200"/>
          </a:xfrm>
          <a:prstGeom prst="rect">
            <a:avLst/>
          </a:prstGeom>
          <a:noFill/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10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89" name="Google Shape;1289;p10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0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10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2" name="Google Shape;129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0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0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0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0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0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0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9" name="Google Shape;1299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07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Button click handling</a:t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01" name="Google Shape;1301;p107"/>
          <p:cNvSpPr/>
          <p:nvPr/>
        </p:nvSpPr>
        <p:spPr>
          <a:xfrm>
            <a:off x="5400850" y="2293175"/>
            <a:ext cx="2232600" cy="406200"/>
          </a:xfrm>
          <a:prstGeom prst="rect">
            <a:avLst/>
          </a:prstGeom>
          <a:noFill/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07"/>
          <p:cNvSpPr txBox="1"/>
          <p:nvPr/>
        </p:nvSpPr>
        <p:spPr>
          <a:xfrm>
            <a:off x="5483925" y="2255725"/>
            <a:ext cx="2278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show_win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3" name="Google Shape;1303;p107"/>
          <p:cNvSpPr/>
          <p:nvPr/>
        </p:nvSpPr>
        <p:spPr>
          <a:xfrm>
            <a:off x="3988553" y="2365750"/>
            <a:ext cx="1361100" cy="991500"/>
          </a:xfrm>
          <a:prstGeom prst="bentArrow">
            <a:avLst>
              <a:gd fmla="val 4224" name="adj1"/>
              <a:gd fmla="val 13007" name="adj2"/>
              <a:gd fmla="val 25000" name="adj3"/>
              <a:gd fmla="val 39127" name="adj4"/>
            </a:avLst>
          </a:prstGeom>
          <a:solidFill>
            <a:srgbClr val="FF8C31"/>
          </a:solidFill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07"/>
          <p:cNvSpPr txBox="1"/>
          <p:nvPr/>
        </p:nvSpPr>
        <p:spPr>
          <a:xfrm>
            <a:off x="2573305" y="4605100"/>
            <a:ext cx="3433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NAME OF THE PROCESSOR FUNCTION WHICH THE BUTTON RESPONDS TO</a:t>
            </a:r>
            <a:endParaRPr sz="1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305" name="Google Shape;1305;p107"/>
          <p:cNvCxnSpPr/>
          <p:nvPr/>
        </p:nvCxnSpPr>
        <p:spPr>
          <a:xfrm rot="10800000">
            <a:off x="3988561" y="3907075"/>
            <a:ext cx="0" cy="68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6" name="Google Shape;1306;p107"/>
          <p:cNvSpPr txBox="1"/>
          <p:nvPr/>
        </p:nvSpPr>
        <p:spPr>
          <a:xfrm>
            <a:off x="5400850" y="3482500"/>
            <a:ext cx="2197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FUNCTION IS DESCRIBED SEPARATELY</a:t>
            </a:r>
            <a:endParaRPr sz="1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307" name="Google Shape;1307;p107"/>
          <p:cNvCxnSpPr/>
          <p:nvPr/>
        </p:nvCxnSpPr>
        <p:spPr>
          <a:xfrm rot="10800000">
            <a:off x="6306577" y="2784475"/>
            <a:ext cx="0" cy="68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8" name="Google Shape;1308;p107"/>
          <p:cNvSpPr txBox="1"/>
          <p:nvPr/>
        </p:nvSpPr>
        <p:spPr>
          <a:xfrm>
            <a:off x="248100" y="626250"/>
            <a:ext cx="69921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Possible solution.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Write two processor functions.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correct radio button responds to the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processor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function that creates a window with a message about winning;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other radio buttons respond to the function that creates the window with the correct answer.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3" name="Google Shape;1313;p10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14" name="Google Shape;1314;p10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0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6" name="Google Shape;1316;p10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7" name="Google Shape;1317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p10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0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0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0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0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0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4" name="Google Shape;1324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08"/>
          <p:cNvSpPr txBox="1"/>
          <p:nvPr/>
        </p:nvSpPr>
        <p:spPr>
          <a:xfrm>
            <a:off x="127525" y="84750"/>
            <a:ext cx="5665200" cy="4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#...importing libraries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show_win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victory_win = QMessageBox()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victory_win.setText(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Correct!</a:t>
            </a:r>
            <a:r>
              <a:rPr lang="en" sz="10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You win a gyro scooter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victory_win.exec_()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show_lose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victory_win = QMessageBox()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victory_win.setText(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No, it was in 2015.</a:t>
            </a:r>
            <a:r>
              <a:rPr lang="en" sz="1000">
                <a:solidFill>
                  <a:srgbClr val="FF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000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You win a company poster</a:t>
            </a:r>
            <a:r>
              <a:rPr lang="en" sz="10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victory_win.exec_()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#...creating an application and main window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#...creating question and answer widgets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#...creating layouts and adding widgets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btn_answer3.clicked.connect(show_win)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btn_answer1.clicked.connect(show_lose)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btn_answer2.clicked.connect(show_lose)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btn_answer4.clicked.connect(show_lose)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main_win.show()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app.exec_()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26" name="Google Shape;1326;p108"/>
          <p:cNvCxnSpPr>
            <a:stCxn id="1327" idx="2"/>
            <a:endCxn id="1328" idx="0"/>
          </p:cNvCxnSpPr>
          <p:nvPr/>
        </p:nvCxnSpPr>
        <p:spPr>
          <a:xfrm>
            <a:off x="6179572" y="3537975"/>
            <a:ext cx="0" cy="2544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9" name="Google Shape;1329;p108"/>
          <p:cNvCxnSpPr>
            <a:stCxn id="1327" idx="0"/>
            <a:endCxn id="1330" idx="2"/>
          </p:cNvCxnSpPr>
          <p:nvPr/>
        </p:nvCxnSpPr>
        <p:spPr>
          <a:xfrm rot="10800000">
            <a:off x="6179572" y="1701050"/>
            <a:ext cx="0" cy="3249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31" name="Google Shape;1331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6260" y="3862850"/>
            <a:ext cx="2346620" cy="10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6263" y="444782"/>
            <a:ext cx="2346625" cy="109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5713" y="2025951"/>
            <a:ext cx="2887750" cy="155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09"/>
          <p:cNvPicPr preferRelativeResize="0"/>
          <p:nvPr/>
        </p:nvPicPr>
        <p:blipFill rotWithShape="1">
          <a:blip r:embed="rId3">
            <a:alphaModFix/>
          </a:blip>
          <a:srcRect b="34205" l="0" r="64576" t="37713"/>
          <a:stretch/>
        </p:blipFill>
        <p:spPr>
          <a:xfrm>
            <a:off x="5969725" y="2926021"/>
            <a:ext cx="1749200" cy="181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9" name="Google Shape;1339;p10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40" name="Google Shape;1340;p10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0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2" name="Google Shape;134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0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0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0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0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0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0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9" name="Google Shape;1349;p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109"/>
          <p:cNvSpPr txBox="1"/>
          <p:nvPr/>
        </p:nvSpPr>
        <p:spPr>
          <a:xfrm>
            <a:off x="352725" y="17517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Conclusions</a:t>
            </a: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51" name="Google Shape;1351;p109"/>
          <p:cNvSpPr txBox="1"/>
          <p:nvPr/>
        </p:nvSpPr>
        <p:spPr>
          <a:xfrm>
            <a:off x="360000" y="806825"/>
            <a:ext cx="6072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QRadioButton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widget is responsible for radio buttons, and the </a:t>
            </a: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QMessageBox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is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responsible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for notification windows.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Multiple widgets can be added to the same layout, and the layouts themselves can be nested within one another.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10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10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10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10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0" name="Google Shape;136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10"/>
          <p:cNvSpPr txBox="1"/>
          <p:nvPr/>
        </p:nvSpPr>
        <p:spPr>
          <a:xfrm>
            <a:off x="348850" y="1104450"/>
            <a:ext cx="5963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Visual Studio Code:</a:t>
            </a:r>
            <a:r>
              <a:rPr lang="en" sz="3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Competition</a:t>
            </a:r>
            <a:endParaRPr sz="3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62" name="Google Shape;1362;p110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 2. Interface design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7" name="Google Shape;1367;p11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68" name="Google Shape;1368;p11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1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0" name="Google Shape;137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11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11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11">
            <a:hlinkClick r:id="rId5"/>
          </p:cNvPr>
          <p:cNvSpPr txBox="1"/>
          <p:nvPr/>
        </p:nvSpPr>
        <p:spPr>
          <a:xfrm>
            <a:off x="1155050" y="1946300"/>
            <a:ext cx="4349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6"/>
              </a:rPr>
              <a:t>Visual studio code from Algorithmics</a:t>
            </a:r>
            <a:endParaRPr sz="15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74" name="Google Shape;1374;p111"/>
          <p:cNvSpPr txBox="1"/>
          <p:nvPr/>
        </p:nvSpPr>
        <p:spPr>
          <a:xfrm>
            <a:off x="348601" y="175175"/>
            <a:ext cx="7407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the task in VS Code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5" name="Google Shape;1375;p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11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11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1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1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1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1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1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1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4" name="Google Shape;1384;p1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11"/>
          <p:cNvSpPr txBox="1"/>
          <p:nvPr/>
        </p:nvSpPr>
        <p:spPr>
          <a:xfrm>
            <a:off x="1026128" y="769475"/>
            <a:ext cx="6527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VSC. Crazy people: </a:t>
            </a: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competition</a:t>
            </a:r>
            <a:endParaRPr b="1" sz="2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6" name="Google Shape;1386;p1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600" y="76947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1997" y="1876170"/>
            <a:ext cx="1103575" cy="10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11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Creating your first application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12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12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12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12"/>
          <p:cNvSpPr txBox="1"/>
          <p:nvPr/>
        </p:nvSpPr>
        <p:spPr>
          <a:xfrm>
            <a:off x="360000" y="1038875"/>
            <a:ext cx="51153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End of the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work day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97" name="Google Shape;1397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713" y="1824638"/>
            <a:ext cx="1579225" cy="14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12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 2. Interface design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3" name="Google Shape;1403;p11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04" name="Google Shape;1404;p11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1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113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7" name="Google Shape;140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13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13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13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13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1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1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1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1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1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1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8" name="Google Shape;141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13"/>
          <p:cNvSpPr txBox="1"/>
          <p:nvPr/>
        </p:nvSpPr>
        <p:spPr>
          <a:xfrm>
            <a:off x="360000" y="175175"/>
            <a:ext cx="731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end the work day by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answering these technical questions: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7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20" name="Google Shape;1420;p113"/>
          <p:cNvSpPr txBox="1"/>
          <p:nvPr/>
        </p:nvSpPr>
        <p:spPr>
          <a:xfrm>
            <a:off x="360000" y="1182900"/>
            <a:ext cx="69051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superclass? Inheritor class?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does an inheritor class contain?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How does the PyQt library work?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widgets did you learn today?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layout? How do we position widgets using layouts?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1" name="Google Shape;1421;p113"/>
          <p:cNvSpPr txBox="1"/>
          <p:nvPr/>
        </p:nvSpPr>
        <p:spPr>
          <a:xfrm>
            <a:off x="4670413" y="45481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2" name="Google Shape;1422;p113"/>
          <p:cNvSpPr txBox="1"/>
          <p:nvPr/>
        </p:nvSpPr>
        <p:spPr>
          <a:xfrm>
            <a:off x="6066738" y="45481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3" name="Google Shape;1423;p113"/>
          <p:cNvPicPr preferRelativeResize="0"/>
          <p:nvPr/>
        </p:nvPicPr>
        <p:blipFill rotWithShape="1">
          <a:blip r:embed="rId5">
            <a:alphaModFix/>
          </a:blip>
          <a:srcRect b="67537" l="4357" r="59834" t="6999"/>
          <a:stretch/>
        </p:blipFill>
        <p:spPr>
          <a:xfrm>
            <a:off x="6236808" y="2836775"/>
            <a:ext cx="1439295" cy="171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13"/>
          <p:cNvPicPr preferRelativeResize="0"/>
          <p:nvPr/>
        </p:nvPicPr>
        <p:blipFill rotWithShape="1">
          <a:blip r:embed="rId6">
            <a:alphaModFix/>
          </a:blip>
          <a:srcRect b="59913" l="4562" r="68909" t="14160"/>
          <a:stretch/>
        </p:blipFill>
        <p:spPr>
          <a:xfrm>
            <a:off x="4872425" y="2803575"/>
            <a:ext cx="1351851" cy="171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6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28" name="Google Shape;328;p6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60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6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0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8" name="Google Shape;338;p60"/>
          <p:cNvSpPr/>
          <p:nvPr/>
        </p:nvSpPr>
        <p:spPr>
          <a:xfrm>
            <a:off x="2207550" y="941300"/>
            <a:ext cx="28575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"Competition" application</a:t>
            </a:r>
            <a:endParaRPr/>
          </a:p>
        </p:txBody>
      </p:sp>
      <p:sp>
        <p:nvSpPr>
          <p:cNvPr id="339" name="Google Shape;339;p60"/>
          <p:cNvSpPr/>
          <p:nvPr/>
        </p:nvSpPr>
        <p:spPr>
          <a:xfrm>
            <a:off x="303975" y="1745725"/>
            <a:ext cx="24837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Application functionality</a:t>
            </a:r>
            <a:endParaRPr/>
          </a:p>
        </p:txBody>
      </p:sp>
      <p:sp>
        <p:nvSpPr>
          <p:cNvPr id="340" name="Google Shape;340;p60"/>
          <p:cNvSpPr/>
          <p:nvPr/>
        </p:nvSpPr>
        <p:spPr>
          <a:xfrm>
            <a:off x="4101350" y="1707425"/>
            <a:ext cx="30231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Application interface</a:t>
            </a:r>
            <a:endParaRPr/>
          </a:p>
        </p:txBody>
      </p:sp>
      <p:cxnSp>
        <p:nvCxnSpPr>
          <p:cNvPr id="341" name="Google Shape;341;p60"/>
          <p:cNvCxnSpPr>
            <a:stCxn id="338" idx="2"/>
            <a:endCxn id="339" idx="0"/>
          </p:cNvCxnSpPr>
          <p:nvPr/>
        </p:nvCxnSpPr>
        <p:spPr>
          <a:xfrm flipH="1">
            <a:off x="1545900" y="1451300"/>
            <a:ext cx="2090400" cy="294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60"/>
          <p:cNvCxnSpPr>
            <a:stCxn id="338" idx="2"/>
            <a:endCxn id="340" idx="0"/>
          </p:cNvCxnSpPr>
          <p:nvPr/>
        </p:nvCxnSpPr>
        <p:spPr>
          <a:xfrm>
            <a:off x="3636300" y="1451300"/>
            <a:ext cx="1976700" cy="256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60"/>
          <p:cNvSpPr txBox="1"/>
          <p:nvPr/>
        </p:nvSpPr>
        <p:spPr>
          <a:xfrm>
            <a:off x="4055675" y="2420775"/>
            <a:ext cx="3160800" cy="21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Creating a question window with a </a:t>
            </a:r>
            <a:r>
              <a:rPr lang="en">
                <a:highlight>
                  <a:srgbClr val="FFD53A"/>
                </a:highlight>
              </a:rPr>
              <a:t>choice of possible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answers.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highlight>
                  <a:srgbClr val="FFF2CC"/>
                </a:highlight>
              </a:rPr>
              <a:t>Arranging the widgets</a:t>
            </a:r>
            <a:r>
              <a:rPr lang="en"/>
              <a:t> i</a:t>
            </a:r>
            <a:r>
              <a:rPr lang="en">
                <a:solidFill>
                  <a:schemeClr val="dk1"/>
                </a:solidFill>
              </a:rPr>
              <a:t>n the question window.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Processing mouse events with interface elements.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>
                <a:highlight>
                  <a:srgbClr val="FFD53A"/>
                </a:highlight>
              </a:rPr>
              <a:t>Displaying a result window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depending on the answer.</a:t>
            </a:r>
            <a:endParaRPr/>
          </a:p>
        </p:txBody>
      </p:sp>
      <p:sp>
        <p:nvSpPr>
          <p:cNvPr id="344" name="Google Shape;344;p60"/>
          <p:cNvSpPr txBox="1"/>
          <p:nvPr/>
        </p:nvSpPr>
        <p:spPr>
          <a:xfrm>
            <a:off x="255400" y="2420775"/>
            <a:ext cx="29025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Nothing complicated.</a:t>
            </a:r>
            <a:endParaRPr/>
          </a:p>
        </p:txBody>
      </p:sp>
      <p:sp>
        <p:nvSpPr>
          <p:cNvPr id="345" name="Google Shape;345;p60"/>
          <p:cNvSpPr txBox="1"/>
          <p:nvPr/>
        </p:nvSpPr>
        <p:spPr>
          <a:xfrm>
            <a:off x="296600" y="3851175"/>
            <a:ext cx="31608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We need to learn new widgets and better understand layouts.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oogle Shape;1429;p11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30" name="Google Shape;1430;p11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1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114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3" name="Google Shape;143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14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14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1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11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1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1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1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1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1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1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114"/>
          <p:cNvSpPr txBox="1"/>
          <p:nvPr/>
        </p:nvSpPr>
        <p:spPr>
          <a:xfrm>
            <a:off x="360000" y="175175"/>
            <a:ext cx="7014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Evaluating your work performance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rgbClr val="FF784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46" name="Google Shape;1446;p114"/>
          <p:cNvSpPr txBox="1"/>
          <p:nvPr/>
        </p:nvSpPr>
        <p:spPr>
          <a:xfrm>
            <a:off x="360000" y="1317725"/>
            <a:ext cx="73161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rgbClr val="FF784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47" name="Google Shape;1447;p114"/>
          <p:cNvSpPr txBox="1"/>
          <p:nvPr/>
        </p:nvSpPr>
        <p:spPr>
          <a:xfrm>
            <a:off x="360000" y="1080888"/>
            <a:ext cx="73161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Answer the questions with your colleagues: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worked best?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didn't work out the way you wanted?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can you do to avoid setbacks next time?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4000">
              <a:solidFill>
                <a:srgbClr val="FF784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2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48" name="Google Shape;1448;p114"/>
          <p:cNvPicPr preferRelativeResize="0"/>
          <p:nvPr/>
        </p:nvPicPr>
        <p:blipFill rotWithShape="1">
          <a:blip r:embed="rId5">
            <a:alphaModFix/>
          </a:blip>
          <a:srcRect b="0" l="55851" r="0" t="0"/>
          <a:stretch/>
        </p:blipFill>
        <p:spPr>
          <a:xfrm>
            <a:off x="6355729" y="287375"/>
            <a:ext cx="1237421" cy="4686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00" y="1370200"/>
            <a:ext cx="631507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115"/>
          <p:cNvPicPr preferRelativeResize="0"/>
          <p:nvPr/>
        </p:nvPicPr>
        <p:blipFill rotWithShape="1">
          <a:blip r:embed="rId4">
            <a:alphaModFix/>
          </a:blip>
          <a:srcRect b="33987" l="0" r="63718" t="37714"/>
          <a:stretch/>
        </p:blipFill>
        <p:spPr>
          <a:xfrm>
            <a:off x="5957591" y="3019263"/>
            <a:ext cx="1773470" cy="1814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5" name="Google Shape;1455;p11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56" name="Google Shape;1456;p11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1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8" name="Google Shape;1458;p115"/>
          <p:cNvSpPr txBox="1"/>
          <p:nvPr/>
        </p:nvSpPr>
        <p:spPr>
          <a:xfrm>
            <a:off x="360000" y="175175"/>
            <a:ext cx="7108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Additional tasks to improve your performance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59" name="Google Shape;1459;p115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0" name="Google Shape;1460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1" name="Google Shape;1461;p115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15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15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15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1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1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1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1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1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1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1" name="Google Shape;1471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472" name="Google Shape;1472;p115"/>
          <p:cNvSpPr/>
          <p:nvPr/>
        </p:nvSpPr>
        <p:spPr>
          <a:xfrm rot="10800000">
            <a:off x="4975493" y="1283825"/>
            <a:ext cx="2656200" cy="684300"/>
          </a:xfrm>
          <a:prstGeom prst="homePlate">
            <a:avLst>
              <a:gd fmla="val 6444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15"/>
          <p:cNvSpPr txBox="1"/>
          <p:nvPr/>
        </p:nvSpPr>
        <p:spPr>
          <a:xfrm>
            <a:off x="5483085" y="1279575"/>
            <a:ext cx="2159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VSC. Crazy People: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add’l task</a:t>
            </a: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2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74" name="Google Shape;1474;p115"/>
          <p:cNvSpPr/>
          <p:nvPr/>
        </p:nvSpPr>
        <p:spPr>
          <a:xfrm>
            <a:off x="3722650" y="1370200"/>
            <a:ext cx="1533000" cy="1507800"/>
          </a:xfrm>
          <a:prstGeom prst="roundRect">
            <a:avLst>
              <a:gd fmla="val 11218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116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480" name="Google Shape;1480;p116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Publishing VS. Code projects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17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486" name="Google Shape;1486;p117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Save the project 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87" name="Google Shape;1487;p117"/>
          <p:cNvPicPr preferRelativeResize="0"/>
          <p:nvPr/>
        </p:nvPicPr>
        <p:blipFill rotWithShape="1">
          <a:blip r:embed="rId3">
            <a:alphaModFix/>
          </a:blip>
          <a:srcRect b="2362" l="0" r="0" t="2362"/>
          <a:stretch/>
        </p:blipFill>
        <p:spPr>
          <a:xfrm>
            <a:off x="441800" y="1045000"/>
            <a:ext cx="5200052" cy="278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8" name="Google Shape;1488;p117"/>
          <p:cNvSpPr/>
          <p:nvPr/>
        </p:nvSpPr>
        <p:spPr>
          <a:xfrm>
            <a:off x="6087950" y="1245900"/>
            <a:ext cx="2561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Click on the icon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Enter the name.</a:t>
            </a:r>
            <a:b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Use only Latin letters, numbers and the sign "_" The name should not be the same as other project names</a:t>
            </a:r>
            <a:endParaRPr b="0" i="0" sz="1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9" name="Google Shape;1489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167" y="1227000"/>
            <a:ext cx="276176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117"/>
          <p:cNvSpPr txBox="1"/>
          <p:nvPr/>
        </p:nvSpPr>
        <p:spPr>
          <a:xfrm>
            <a:off x="7088475" y="1929100"/>
            <a:ext cx="46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118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496" name="Google Shape;1496;p118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 to the lab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97" name="Google Shape;1497;p118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433025" y="1167100"/>
            <a:ext cx="3746714" cy="21106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8" name="Google Shape;1498;p118"/>
          <p:cNvSpPr/>
          <p:nvPr/>
        </p:nvSpPr>
        <p:spPr>
          <a:xfrm>
            <a:off x="433025" y="3410950"/>
            <a:ext cx="3823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 on the project to proceed to editing the description and setting up the publication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9" name="Google Shape;1499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300" y="1167100"/>
            <a:ext cx="3377050" cy="2110643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0" name="Google Shape;1500;p118"/>
          <p:cNvSpPr/>
          <p:nvPr/>
        </p:nvSpPr>
        <p:spPr>
          <a:xfrm>
            <a:off x="4752300" y="3410950"/>
            <a:ext cx="4319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 the "Description and Publication" button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1" name="Google Shape;1501;p118"/>
          <p:cNvSpPr/>
          <p:nvPr/>
        </p:nvSpPr>
        <p:spPr>
          <a:xfrm>
            <a:off x="5424866" y="1495105"/>
            <a:ext cx="924300" cy="6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2" name="Google Shape;1502;p118"/>
          <p:cNvCxnSpPr/>
          <p:nvPr/>
        </p:nvCxnSpPr>
        <p:spPr>
          <a:xfrm rot="10800000">
            <a:off x="6763728" y="2025600"/>
            <a:ext cx="0" cy="45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19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508" name="Google Shape;1508;p119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a description and publish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09" name="Google Shape;1509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875" y="1051725"/>
            <a:ext cx="4275226" cy="270727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0" name="Google Shape;1510;p119"/>
          <p:cNvSpPr/>
          <p:nvPr/>
        </p:nvSpPr>
        <p:spPr>
          <a:xfrm>
            <a:off x="4953000" y="1051725"/>
            <a:ext cx="36315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1. Enter the name and description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2. Publish your project to the Hall of Fame or Class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1" name="Google Shape;1511;p119"/>
          <p:cNvCxnSpPr/>
          <p:nvPr/>
        </p:nvCxnSpPr>
        <p:spPr>
          <a:xfrm flipH="1">
            <a:off x="2979725" y="1186000"/>
            <a:ext cx="1854600" cy="20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12" name="Google Shape;1512;p119"/>
          <p:cNvCxnSpPr/>
          <p:nvPr/>
        </p:nvCxnSpPr>
        <p:spPr>
          <a:xfrm rot="10800000">
            <a:off x="4180700" y="1596625"/>
            <a:ext cx="729000" cy="177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13" name="Google Shape;1513;p119"/>
          <p:cNvSpPr/>
          <p:nvPr/>
        </p:nvSpPr>
        <p:spPr>
          <a:xfrm>
            <a:off x="3190650" y="2065725"/>
            <a:ext cx="1310100" cy="2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1"/>
          <p:cNvSpPr txBox="1"/>
          <p:nvPr/>
        </p:nvSpPr>
        <p:spPr>
          <a:xfrm>
            <a:off x="360000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The goal of the work day is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51" name="Google Shape;351;p6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52" name="Google Shape;352;p6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4" name="Google Shape;3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6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1"/>
          <p:cNvSpPr txBox="1"/>
          <p:nvPr/>
        </p:nvSpPr>
        <p:spPr>
          <a:xfrm>
            <a:off x="403075" y="225572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Today you will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1" name="Google Shape;361;p61"/>
          <p:cNvSpPr txBox="1"/>
          <p:nvPr/>
        </p:nvSpPr>
        <p:spPr>
          <a:xfrm>
            <a:off x="728375" y="672350"/>
            <a:ext cx="63507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to learn new widgets in the PyQt library and create an app for a trivia competition.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61"/>
          <p:cNvSpPr txBox="1"/>
          <p:nvPr/>
        </p:nvSpPr>
        <p:spPr>
          <a:xfrm>
            <a:off x="784400" y="2801475"/>
            <a:ext cx="62082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review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what a class, class constructor, windowed application, and widgets are;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learn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how to arrange widgets in layouts and combine multiple layouts into one;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Montserrat"/>
              <a:buChar char="●"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create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a new PC app!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61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2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2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900" y="1647000"/>
            <a:ext cx="1954200" cy="18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2"/>
          <p:cNvSpPr txBox="1"/>
          <p:nvPr/>
        </p:nvSpPr>
        <p:spPr>
          <a:xfrm>
            <a:off x="348850" y="13558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</a:t>
            </a:r>
            <a:endParaRPr sz="37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3" name="Google Shape;373;p62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 2. Interface design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3"/>
          <p:cNvPicPr preferRelativeResize="0"/>
          <p:nvPr/>
        </p:nvPicPr>
        <p:blipFill rotWithShape="1">
          <a:blip r:embed="rId3">
            <a:alphaModFix/>
          </a:blip>
          <a:srcRect b="0" l="48617" r="0" t="0"/>
          <a:stretch/>
        </p:blipFill>
        <p:spPr>
          <a:xfrm>
            <a:off x="6125876" y="991937"/>
            <a:ext cx="1436876" cy="390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3"/>
          <p:cNvSpPr txBox="1"/>
          <p:nvPr/>
        </p:nvSpPr>
        <p:spPr>
          <a:xfrm>
            <a:off x="360000" y="175175"/>
            <a:ext cx="7248900" cy="3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Show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your knowledge</a:t>
            </a:r>
            <a:r>
              <a:rPr lang="en" sz="3000">
                <a:solidFill>
                  <a:schemeClr val="accent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of</a:t>
            </a: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classes and the PyQt library.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80" name="Google Shape;380;p6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81" name="Google Shape;381;p6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6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63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goritmika (May 2021) 02">
  <a:themeElements>
    <a:clrScheme name="Simple Light">
      <a:dk1>
        <a:srgbClr val="000000"/>
      </a:dk1>
      <a:lt1>
        <a:srgbClr val="FFFFFE"/>
      </a:lt1>
      <a:dk2>
        <a:srgbClr val="5E5EFF"/>
      </a:dk2>
      <a:lt2>
        <a:srgbClr val="8EE85D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